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281" r:id="rId3"/>
    <p:sldId id="294" r:id="rId4"/>
    <p:sldId id="293" r:id="rId5"/>
    <p:sldId id="288" r:id="rId6"/>
    <p:sldId id="289" r:id="rId7"/>
    <p:sldId id="290" r:id="rId8"/>
    <p:sldId id="291" r:id="rId9"/>
    <p:sldId id="295" r:id="rId10"/>
    <p:sldId id="280" r:id="rId11"/>
    <p:sldId id="274" r:id="rId12"/>
    <p:sldId id="282" r:id="rId13"/>
    <p:sldId id="297" r:id="rId14"/>
    <p:sldId id="262" r:id="rId15"/>
    <p:sldId id="263" r:id="rId16"/>
    <p:sldId id="271" r:id="rId17"/>
    <p:sldId id="296" r:id="rId18"/>
    <p:sldId id="266" r:id="rId19"/>
  </p:sldIdLst>
  <p:sldSz cx="12192000" cy="6858000"/>
  <p:notesSz cx="6858000" cy="9144000"/>
  <p:embeddedFontLst>
    <p:embeddedFont>
      <p:font typeface="Pretendard" panose="02000503000000020004" pitchFamily="2" charset="-127"/>
      <p:regular r:id="rId20"/>
      <p:bold r:id="rId21"/>
    </p:embeddedFont>
    <p:embeddedFont>
      <p:font typeface="Pretendard ExtraBold" panose="02000903000000020004" pitchFamily="2" charset="-127"/>
      <p:bold r:id="rId22"/>
    </p:embeddedFont>
    <p:embeddedFont>
      <p:font typeface="Pretendard Light" panose="02000403000000020004" pitchFamily="2" charset="-127"/>
      <p:regular r:id="rId23"/>
    </p:embeddedFont>
    <p:embeddedFont>
      <p:font typeface="Pretendard Medium" panose="02000603000000020004" pitchFamily="2" charset="-127"/>
      <p:regular r:id="rId24"/>
    </p:embeddedFont>
    <p:embeddedFont>
      <p:font typeface="Pretendard SemiBold" panose="02000703000000020004" pitchFamily="2" charset="-127"/>
      <p:regular r:id="rId25"/>
      <p:bold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Arial Black" panose="020B0604020202020204" pitchFamily="34" charset="0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7" orient="horz" pos="504" userDrawn="1">
          <p15:clr>
            <a:srgbClr val="A4A3A4"/>
          </p15:clr>
        </p15:guide>
        <p15:guide id="8" orient="horz" pos="64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FAF"/>
    <a:srgbClr val="2F436B"/>
    <a:srgbClr val="1A3570"/>
    <a:srgbClr val="19A9BD"/>
    <a:srgbClr val="001689"/>
    <a:srgbClr val="2845D8"/>
    <a:srgbClr val="446CEA"/>
    <a:srgbClr val="779DF1"/>
    <a:srgbClr val="1592A3"/>
    <a:srgbClr val="1CC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94" autoAdjust="0"/>
    <p:restoredTop sz="94660"/>
  </p:normalViewPr>
  <p:slideViewPr>
    <p:cSldViewPr snapToGrid="0" showGuides="1">
      <p:cViewPr varScale="1">
        <p:scale>
          <a:sx n="146" d="100"/>
          <a:sy n="146" d="100"/>
        </p:scale>
        <p:origin x="232" y="272"/>
      </p:cViewPr>
      <p:guideLst>
        <p:guide orient="horz" pos="2183"/>
        <p:guide pos="257"/>
        <p:guide pos="7423"/>
        <p:guide orient="horz" pos="187"/>
        <p:guide orient="horz" pos="4133"/>
        <p:guide orient="horz" pos="504"/>
        <p:guide orient="horz" pos="6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8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5DD10-F0A9-A343-99DE-3E023D555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7C9CA-7D84-F43B-C105-A1D4D50EF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C0977-21E0-BEE2-E48E-1658999F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2603E-702D-366D-BFCC-F1ED6F1F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8B199-AFB0-9845-E80C-6F70F23D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68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88C77-2932-4464-8DF6-9292BD12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1CA481-2F2E-1753-9CEB-ED40CD067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CCAF4-3532-65FC-12AD-476468F4E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E96C8-81E5-B29E-4FD8-8470C144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2F992-9FE2-B138-A2AF-2AC4CA07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0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83EA0-658C-CADD-7E84-1ACFA46CA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AF8987-B518-B7FA-188A-F5B1BC0B7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964D0-AE91-D8B8-9F2A-7B17E290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4D0D05-782C-AEF2-358D-8F0014E5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AC7ED-D23E-A3F4-321F-A2250CF8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6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BDBAD-1E3B-7C09-9D55-14916B1D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8DE4F-D6D8-FB51-0D30-F65D49930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33034-2BCD-E329-33F5-4CF46E26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55B6A-AC6A-F0A2-AA7D-A364E72A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A01917-B6DB-C99A-18D0-72D01FF1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00E97-A868-BE8E-1890-6A162BB1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B92AD6-6834-61C9-2260-19ED44CD1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1D5797-A5CC-A57C-07FF-23631FCB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348E6-58BD-BDC2-6C33-BEC2831A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5977D-DFF1-A184-931F-894063B5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2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63E66-24C7-B613-7587-D9A6E93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96E9A6-F052-0A47-8AD2-957309386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E8A924-8F88-F0FF-48D6-AB95A7E1A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BC7735-6FB3-8912-E331-08D3F1B9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0B7380-EA08-88BF-93F2-DBA29582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D58A06-125E-A9F3-76E3-B4BDAD69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96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51472-1794-782B-3DBC-5ECE4C9D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E5D9A1-3D8E-4AFF-F127-4D408A29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A21B0-70F8-3FA7-C14B-9B9B03062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A19C1C-FEC1-A154-11B5-DEB875A8A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D080C8-5377-5C2E-F6F7-892AB6847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D851D6-A245-6307-5B20-994E7761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3D7D0-61BC-7A33-CDE1-24FE6D89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712DBA-37AB-CE3F-5074-BF957112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3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D19F2-054A-6649-D712-C65B8F3B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DDCF5B-7D75-382B-967C-AE3A71AC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F561E-C663-6C67-0DEA-CB30DF69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117901-4E98-1C66-9C43-04C7B191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13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433E3A-13D2-5CD1-D213-30ACD21B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C4A2E-A776-0498-951E-1A0BDF7E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D0586-09EC-CFEC-54A3-5857A287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8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95F03-7F48-7739-1A94-7450CB0A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BA6AA-86FE-1B9E-A25C-7441E1784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C51E7E-6FA6-2386-ECB0-7F1D9839B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15D5C6-6DE1-672E-3121-84169BF5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D87FD-24F3-2EEE-E0B3-0AA472EC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56AEBC-F9F7-987E-79CE-8B56592F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9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AB2FE-1634-D10B-4FE4-42ECD3CA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DFAFD5-730E-C320-D2B2-FE50F908E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5AC7B5-3099-57DD-BB3E-A0A24FA01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E1A28B-82AE-906F-7D65-5986C3DB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E2160A-C4CE-E15E-9DE6-F897E7E3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C8468D-B867-66C2-D488-16DF9B1C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2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68DBC8-719C-F04E-73E8-4206A970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197CF-CF3F-0DD7-8965-467B6E68E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22613-F897-5FFA-FE96-20AC4C588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CA4C9-305C-496E-8477-B1BB49FE1247}" type="datetimeFigureOut">
              <a:rPr lang="ko-KR" altLang="en-US" smtClean="0"/>
              <a:t>2022. 12. 5.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A03A23-A579-156C-6176-4ABD67348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A807B-22F6-D558-F73A-CE4BD8D61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75DED-F262-4B9F-BD94-0124AB74A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3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sv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4.png"/><Relationship Id="rId16" Type="http://schemas.openxmlformats.org/officeDocument/2006/relationships/image" Target="../media/image72.pn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Relationship Id="rId22" Type="http://schemas.openxmlformats.org/officeDocument/2006/relationships/image" Target="../media/image7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35" y="-117386"/>
            <a:ext cx="12192000" cy="6858000"/>
          </a:xfrm>
          <a:prstGeom prst="rect">
            <a:avLst/>
          </a:prstGeom>
        </p:spPr>
      </p:pic>
      <p:sp>
        <p:nvSpPr>
          <p:cNvPr id="24" name="자유형: 도형 23"/>
          <p:cNvSpPr/>
          <p:nvPr/>
        </p:nvSpPr>
        <p:spPr>
          <a:xfrm>
            <a:off x="2069711" y="0"/>
            <a:ext cx="10122291" cy="6858002"/>
          </a:xfrm>
          <a:custGeom>
            <a:avLst/>
            <a:gdLst>
              <a:gd name="connsiteX0" fmla="*/ 7486137 w 10122291"/>
              <a:gd name="connsiteY0" fmla="*/ 0 h 6858002"/>
              <a:gd name="connsiteX1" fmla="*/ 10122291 w 10122291"/>
              <a:gd name="connsiteY1" fmla="*/ 0 h 6858002"/>
              <a:gd name="connsiteX2" fmla="*/ 10122291 w 10122291"/>
              <a:gd name="connsiteY2" fmla="*/ 6858002 h 6858002"/>
              <a:gd name="connsiteX3" fmla="*/ 0 w 10122291"/>
              <a:gd name="connsiteY3" fmla="*/ 6858002 h 6858002"/>
              <a:gd name="connsiteX4" fmla="*/ 184337 w 10122291"/>
              <a:gd name="connsiteY4" fmla="*/ 6662950 h 6858002"/>
              <a:gd name="connsiteX5" fmla="*/ 668675 w 10122291"/>
              <a:gd name="connsiteY5" fmla="*/ 6160873 h 6858002"/>
              <a:gd name="connsiteX6" fmla="*/ 2199399 w 10122291"/>
              <a:gd name="connsiteY6" fmla="*/ 4983338 h 6858002"/>
              <a:gd name="connsiteX7" fmla="*/ 3316266 w 10122291"/>
              <a:gd name="connsiteY7" fmla="*/ 4409019 h 6858002"/>
              <a:gd name="connsiteX8" fmla="*/ 5237350 w 10122291"/>
              <a:gd name="connsiteY8" fmla="*/ 3466268 h 6858002"/>
              <a:gd name="connsiteX9" fmla="*/ 5833736 w 10122291"/>
              <a:gd name="connsiteY9" fmla="*/ 2366394 h 6858002"/>
              <a:gd name="connsiteX10" fmla="*/ 5918676 w 10122291"/>
              <a:gd name="connsiteY10" fmla="*/ 2093681 h 6858002"/>
              <a:gd name="connsiteX11" fmla="*/ 7380493 w 10122291"/>
              <a:gd name="connsiteY11" fmla="*/ 79521 h 6858002"/>
              <a:gd name="connsiteX12" fmla="*/ 7486137 w 10122291"/>
              <a:gd name="connsiteY12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22291" h="6858002">
                <a:moveTo>
                  <a:pt x="7486137" y="0"/>
                </a:moveTo>
                <a:lnTo>
                  <a:pt x="10122291" y="0"/>
                </a:lnTo>
                <a:lnTo>
                  <a:pt x="10122291" y="6858002"/>
                </a:lnTo>
                <a:cubicBezTo>
                  <a:pt x="8821086" y="6858002"/>
                  <a:pt x="0" y="6858002"/>
                  <a:pt x="0" y="6858002"/>
                </a:cubicBezTo>
                <a:cubicBezTo>
                  <a:pt x="48796" y="6858002"/>
                  <a:pt x="157230" y="6691847"/>
                  <a:pt x="184337" y="6662950"/>
                </a:cubicBezTo>
                <a:cubicBezTo>
                  <a:pt x="339759" y="6489571"/>
                  <a:pt x="500604" y="6321611"/>
                  <a:pt x="668675" y="6160873"/>
                </a:cubicBezTo>
                <a:cubicBezTo>
                  <a:pt x="1133134" y="5712976"/>
                  <a:pt x="1648193" y="5317455"/>
                  <a:pt x="2199399" y="4983338"/>
                </a:cubicBezTo>
                <a:cubicBezTo>
                  <a:pt x="2557230" y="4764808"/>
                  <a:pt x="2931326" y="4573369"/>
                  <a:pt x="3316266" y="4409019"/>
                </a:cubicBezTo>
                <a:cubicBezTo>
                  <a:pt x="3972290" y="4130889"/>
                  <a:pt x="4716868" y="3990018"/>
                  <a:pt x="5237350" y="3466268"/>
                </a:cubicBezTo>
                <a:cubicBezTo>
                  <a:pt x="5531929" y="3170078"/>
                  <a:pt x="5730725" y="2767333"/>
                  <a:pt x="5833736" y="2366394"/>
                </a:cubicBezTo>
                <a:cubicBezTo>
                  <a:pt x="5857231" y="2274285"/>
                  <a:pt x="5886146" y="2182178"/>
                  <a:pt x="5918676" y="2093681"/>
                </a:cubicBezTo>
                <a:cubicBezTo>
                  <a:pt x="6193261" y="1336501"/>
                  <a:pt x="6726739" y="596012"/>
                  <a:pt x="7380493" y="79521"/>
                </a:cubicBezTo>
                <a:lnTo>
                  <a:pt x="7486137" y="0"/>
                </a:lnTo>
                <a:close/>
              </a:path>
            </a:pathLst>
          </a:custGeom>
          <a:gradFill>
            <a:gsLst>
              <a:gs pos="27000">
                <a:srgbClr val="E1E1FF">
                  <a:alpha val="16000"/>
                </a:srgbClr>
              </a:gs>
              <a:gs pos="100000">
                <a:srgbClr val="C2CDFE">
                  <a:alpha val="76000"/>
                </a:srgbClr>
              </a:gs>
            </a:gsLst>
            <a:lin ang="7200000" scaled="0"/>
          </a:gradFill>
          <a:ln w="3175" cap="flat">
            <a:solidFill>
              <a:srgbClr val="C2CDFE"/>
            </a:solidFill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859442" y="1416228"/>
            <a:ext cx="7332558" cy="54417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8398" y="1754086"/>
            <a:ext cx="4233526" cy="13742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1099" y="3356632"/>
            <a:ext cx="4367880" cy="11746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altLang="ko-KR" sz="350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KOGAS </a:t>
            </a:r>
            <a:r>
              <a:rPr lang="ko-KR" altLang="en-US" sz="350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설비 제어</a:t>
            </a:r>
          </a:p>
          <a:p>
            <a:pPr lvl="0">
              <a:lnSpc>
                <a:spcPct val="110000"/>
              </a:lnSpc>
              <a:defRPr/>
            </a:pPr>
            <a:r>
              <a:rPr lang="ko-KR" altLang="en-US" sz="3500">
                <a:ln w="3175">
                  <a:solidFill>
                    <a:schemeClr val="bg1">
                      <a:alpha val="30000"/>
                    </a:schemeClr>
                  </a:solidFill>
                </a:ln>
                <a:latin typeface="Pretendard ExtraBold"/>
                <a:ea typeface="Pretendard ExtraBold"/>
              </a:rPr>
              <a:t>최적화</a:t>
            </a:r>
            <a:r>
              <a:rPr lang="en-US" altLang="ko-KR" sz="3500">
                <a:ln w="3175">
                  <a:solidFill>
                    <a:schemeClr val="bg1">
                      <a:alpha val="30000"/>
                    </a:schemeClr>
                  </a:solidFill>
                </a:ln>
                <a:latin typeface="Pretendard ExtraBold"/>
                <a:ea typeface="Pretendard ExtraBold"/>
              </a:rPr>
              <a:t>/</a:t>
            </a:r>
            <a:r>
              <a:rPr lang="ko-KR" altLang="en-US" sz="3500">
                <a:ln w="3175">
                  <a:solidFill>
                    <a:schemeClr val="bg1">
                      <a:alpha val="30000"/>
                    </a:schemeClr>
                  </a:solidFill>
                </a:ln>
                <a:latin typeface="Pretendard ExtraBold"/>
                <a:ea typeface="Pretendard ExtraBold"/>
              </a:rPr>
              <a:t>효율화 서비스</a:t>
            </a:r>
          </a:p>
        </p:txBody>
      </p:sp>
      <p:sp>
        <p:nvSpPr>
          <p:cNvPr id="14" name="그래픽 12"/>
          <p:cNvSpPr/>
          <p:nvPr/>
        </p:nvSpPr>
        <p:spPr>
          <a:xfrm>
            <a:off x="5942222" y="7409268"/>
            <a:ext cx="729209" cy="501751"/>
          </a:xfrm>
          <a:custGeom>
            <a:avLst/>
            <a:gdLst>
              <a:gd name="connsiteX0" fmla="*/ 415290 w 415289"/>
              <a:gd name="connsiteY0" fmla="*/ 64770 h 285750"/>
              <a:gd name="connsiteX1" fmla="*/ 350520 w 415289"/>
              <a:gd name="connsiteY1" fmla="*/ 0 h 285750"/>
              <a:gd name="connsiteX2" fmla="*/ 211455 w 415289"/>
              <a:gd name="connsiteY2" fmla="*/ 139065 h 285750"/>
              <a:gd name="connsiteX3" fmla="*/ 174308 w 415289"/>
              <a:gd name="connsiteY3" fmla="*/ 101918 h 285750"/>
              <a:gd name="connsiteX4" fmla="*/ 119063 w 415289"/>
              <a:gd name="connsiteY4" fmla="*/ 101918 h 285750"/>
              <a:gd name="connsiteX5" fmla="*/ 0 w 415289"/>
              <a:gd name="connsiteY5" fmla="*/ 221933 h 285750"/>
              <a:gd name="connsiteX6" fmla="*/ 64770 w 415289"/>
              <a:gd name="connsiteY6" fmla="*/ 285750 h 285750"/>
              <a:gd name="connsiteX7" fmla="*/ 203835 w 415289"/>
              <a:gd name="connsiteY7" fmla="*/ 146685 h 285750"/>
              <a:gd name="connsiteX8" fmla="*/ 240983 w 415289"/>
              <a:gd name="connsiteY8" fmla="*/ 183833 h 285750"/>
              <a:gd name="connsiteX9" fmla="*/ 296228 w 415289"/>
              <a:gd name="connsiteY9" fmla="*/ 183833 h 285750"/>
              <a:gd name="connsiteX10" fmla="*/ 415290 w 415289"/>
              <a:gd name="connsiteY10" fmla="*/ 6477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89" h="285750">
                <a:moveTo>
                  <a:pt x="415290" y="64770"/>
                </a:moveTo>
                <a:lnTo>
                  <a:pt x="350520" y="0"/>
                </a:lnTo>
                <a:lnTo>
                  <a:pt x="211455" y="139065"/>
                </a:lnTo>
                <a:lnTo>
                  <a:pt x="174308" y="101918"/>
                </a:lnTo>
                <a:cubicBezTo>
                  <a:pt x="159068" y="86678"/>
                  <a:pt x="134303" y="86678"/>
                  <a:pt x="119063" y="101918"/>
                </a:cubicBezTo>
                <a:lnTo>
                  <a:pt x="0" y="221933"/>
                </a:lnTo>
                <a:lnTo>
                  <a:pt x="64770" y="285750"/>
                </a:lnTo>
                <a:lnTo>
                  <a:pt x="203835" y="146685"/>
                </a:lnTo>
                <a:lnTo>
                  <a:pt x="240983" y="183833"/>
                </a:lnTo>
                <a:cubicBezTo>
                  <a:pt x="256223" y="199073"/>
                  <a:pt x="280988" y="199073"/>
                  <a:pt x="296228" y="183833"/>
                </a:cubicBezTo>
                <a:lnTo>
                  <a:pt x="415290" y="64770"/>
                </a:lnTo>
                <a:close/>
              </a:path>
            </a:pathLst>
          </a:custGeom>
          <a:solidFill>
            <a:srgbClr val="E1E1FF">
              <a:alpha val="36000"/>
            </a:srgbClr>
          </a:solidFill>
          <a:ln w="9525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3" name="자유형: 도형 42"/>
          <p:cNvSpPr/>
          <p:nvPr/>
        </p:nvSpPr>
        <p:spPr>
          <a:xfrm>
            <a:off x="0" y="0"/>
            <a:ext cx="1964779" cy="1540371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6807432" y="386694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54" name="자유형: 도형 53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787938" y="-140474"/>
            <a:ext cx="670415" cy="554408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60" name="자유형: 도형 59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712918" y="2438353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9" name="자유형: 도형 8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38471" y="5732684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15" name="자유형: 도형 14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113351" y="1808384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18" name="자유형: 도형 17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" name="자유형: 도형 1"/>
          <p:cNvSpPr/>
          <p:nvPr/>
        </p:nvSpPr>
        <p:spPr>
          <a:xfrm rot="10800000">
            <a:off x="10086111" y="5207000"/>
            <a:ext cx="2105886" cy="1650998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2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BA30CD8-A7CC-BD7A-3B22-25A550FB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"/>
            <a:ext cx="12192000" cy="6858000"/>
          </a:xfrm>
          <a:prstGeom prst="rect">
            <a:avLst/>
          </a:prstGeom>
        </p:spPr>
      </p:pic>
      <p:sp>
        <p:nvSpPr>
          <p:cNvPr id="43" name="사각형: 둥근 위쪽 모서리 42">
            <a:extLst>
              <a:ext uri="{FF2B5EF4-FFF2-40B4-BE49-F238E27FC236}">
                <a16:creationId xmlns:a16="http://schemas.microsoft.com/office/drawing/2014/main" id="{588C025B-C0C0-A6BF-1272-0E18E1B5F2F5}"/>
              </a:ext>
            </a:extLst>
          </p:cNvPr>
          <p:cNvSpPr/>
          <p:nvPr/>
        </p:nvSpPr>
        <p:spPr>
          <a:xfrm>
            <a:off x="530892" y="1265382"/>
            <a:ext cx="1632022" cy="352729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805731-B493-6FBF-0227-D6C8E540D680}"/>
              </a:ext>
            </a:extLst>
          </p:cNvPr>
          <p:cNvSpPr/>
          <p:nvPr/>
        </p:nvSpPr>
        <p:spPr>
          <a:xfrm>
            <a:off x="407988" y="1618110"/>
            <a:ext cx="11376025" cy="375001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FF10CF-5D5D-86FF-CD7C-43F960C08C23}"/>
              </a:ext>
            </a:extLst>
          </p:cNvPr>
          <p:cNvSpPr/>
          <p:nvPr/>
        </p:nvSpPr>
        <p:spPr>
          <a:xfrm rot="16200000">
            <a:off x="-551548" y="2577646"/>
            <a:ext cx="3750011" cy="183094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1E677-CA94-A4ED-198D-3FC9C4F43257}"/>
              </a:ext>
            </a:extLst>
          </p:cNvPr>
          <p:cNvSpPr txBox="1"/>
          <p:nvPr/>
        </p:nvSpPr>
        <p:spPr>
          <a:xfrm>
            <a:off x="2370885" y="1787595"/>
            <a:ext cx="438856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1"/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Predictor</a:t>
            </a:r>
            <a:r>
              <a:rPr lang="ko-KR" altLang="en-US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 </a:t>
            </a: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:</a:t>
            </a:r>
            <a:r>
              <a:rPr lang="ko-KR" altLang="en-US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 </a:t>
            </a:r>
            <a:r>
              <a:rPr lang="en-US" altLang="ko-KR" sz="2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ExtraTree</a:t>
            </a: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 </a:t>
            </a:r>
            <a:r>
              <a:rPr lang="ko-KR" altLang="en-US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단일모델</a:t>
            </a:r>
            <a:endParaRPr lang="en-US" altLang="ko-KR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857BDC-AA83-CDD1-F9EC-3BCC0D00B828}"/>
              </a:ext>
            </a:extLst>
          </p:cNvPr>
          <p:cNvSpPr txBox="1"/>
          <p:nvPr/>
        </p:nvSpPr>
        <p:spPr>
          <a:xfrm>
            <a:off x="2372490" y="3126711"/>
            <a:ext cx="4558878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경험기반 설비  </a:t>
            </a: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A97A1-BB88-231E-8777-59A7033782AC}"/>
              </a:ext>
            </a:extLst>
          </p:cNvPr>
          <p:cNvSpPr txBox="1"/>
          <p:nvPr/>
        </p:nvSpPr>
        <p:spPr>
          <a:xfrm>
            <a:off x="2370886" y="4235975"/>
            <a:ext cx="1730653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ko-KR" altLang="en-US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예측 </a:t>
            </a: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AI </a:t>
            </a:r>
            <a:r>
              <a:rPr lang="ko-KR" altLang="en-US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모델</a:t>
            </a:r>
            <a:endParaRPr lang="en-US" altLang="ko-KR" sz="2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D6BA9-D139-A3F8-8702-AD6AA9601589}"/>
              </a:ext>
            </a:extLst>
          </p:cNvPr>
          <p:cNvSpPr txBox="1"/>
          <p:nvPr/>
        </p:nvSpPr>
        <p:spPr>
          <a:xfrm>
            <a:off x="7181779" y="1787595"/>
            <a:ext cx="3590847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Predictor</a:t>
            </a:r>
            <a:r>
              <a:rPr lang="ko-KR" altLang="en-US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 </a:t>
            </a:r>
            <a:r>
              <a:rPr lang="en-US" altLang="ko-KR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: LSTM </a:t>
            </a:r>
            <a:r>
              <a:rPr lang="ko-KR" altLang="en-US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기반 </a:t>
            </a:r>
            <a:r>
              <a:rPr lang="en-US" altLang="ko-KR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FAA7F-8C7B-8BC0-8346-382978A0C4FE}"/>
              </a:ext>
            </a:extLst>
          </p:cNvPr>
          <p:cNvSpPr txBox="1"/>
          <p:nvPr/>
        </p:nvSpPr>
        <p:spPr>
          <a:xfrm>
            <a:off x="7181779" y="4235975"/>
            <a:ext cx="1676253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ko-KR" altLang="en-US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처방 </a:t>
            </a:r>
            <a:r>
              <a:rPr lang="en-US" altLang="ko-KR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AI </a:t>
            </a:r>
            <a:r>
              <a:rPr lang="ko-KR" altLang="en-US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모델</a:t>
            </a:r>
            <a:endParaRPr lang="en-US" altLang="ko-KR" sz="2000" dirty="0">
              <a:solidFill>
                <a:srgbClr val="00168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AA7EFC-6588-EB0C-D407-36763B9FDAD6}"/>
              </a:ext>
            </a:extLst>
          </p:cNvPr>
          <p:cNvGrpSpPr/>
          <p:nvPr/>
        </p:nvGrpSpPr>
        <p:grpSpPr>
          <a:xfrm>
            <a:off x="2219324" y="2856342"/>
            <a:ext cx="9564687" cy="1255889"/>
            <a:chOff x="407988" y="3130050"/>
            <a:chExt cx="11376024" cy="1116262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1BE9A05-E74C-F197-6453-5983F92EC57A}"/>
                </a:ext>
              </a:extLst>
            </p:cNvPr>
            <p:cNvCxnSpPr/>
            <p:nvPr/>
          </p:nvCxnSpPr>
          <p:spPr>
            <a:xfrm>
              <a:off x="407988" y="3130050"/>
              <a:ext cx="1137602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43C679D-A585-D81E-4042-6CAD4621EA82}"/>
                </a:ext>
              </a:extLst>
            </p:cNvPr>
            <p:cNvCxnSpPr/>
            <p:nvPr/>
          </p:nvCxnSpPr>
          <p:spPr>
            <a:xfrm>
              <a:off x="407988" y="4246312"/>
              <a:ext cx="1137602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AF88CC1-BEF3-630F-794F-E2A075F25949}"/>
              </a:ext>
            </a:extLst>
          </p:cNvPr>
          <p:cNvSpPr txBox="1"/>
          <p:nvPr/>
        </p:nvSpPr>
        <p:spPr>
          <a:xfrm>
            <a:off x="2499041" y="2182080"/>
            <a:ext cx="3338578" cy="2616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1"/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LNG </a:t>
            </a: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저장탱크의  최소 압력 값</a:t>
            </a:r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,</a:t>
            </a: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 최대 압력 값 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97B598-132E-AA17-C87B-2946E29CA5BD}"/>
              </a:ext>
            </a:extLst>
          </p:cNvPr>
          <p:cNvSpPr txBox="1"/>
          <p:nvPr/>
        </p:nvSpPr>
        <p:spPr>
          <a:xfrm>
            <a:off x="2499041" y="4617367"/>
            <a:ext cx="2742003" cy="6001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“</a:t>
            </a: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무슨 일이 발생할 것인가</a:t>
            </a:r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”</a:t>
            </a: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에 대한 답을 제공</a:t>
            </a:r>
            <a:endParaRPr lang="en-US" altLang="ko-KR" sz="1100" spc="-7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주로 특정 </a:t>
            </a:r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metric</a:t>
            </a: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에 대한 예측 값을 도출</a:t>
            </a:r>
            <a:endParaRPr lang="en-US" altLang="ko-KR" sz="1100" spc="-7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의사결정에 참고할 정보를 제공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0557B7-BBA1-9583-74F0-B25E82AD8EEF}"/>
              </a:ext>
            </a:extLst>
          </p:cNvPr>
          <p:cNvSpPr txBox="1"/>
          <p:nvPr/>
        </p:nvSpPr>
        <p:spPr>
          <a:xfrm>
            <a:off x="665956" y="4578895"/>
            <a:ext cx="1295400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R="0" algn="ctr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Solution</a:t>
            </a:r>
            <a:endParaRPr lang="ko-KR" altLang="en-US" sz="1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718EB8-D23A-0B57-05E9-AD611D241657}"/>
              </a:ext>
            </a:extLst>
          </p:cNvPr>
          <p:cNvSpPr txBox="1"/>
          <p:nvPr/>
        </p:nvSpPr>
        <p:spPr>
          <a:xfrm>
            <a:off x="641033" y="3319014"/>
            <a:ext cx="1491576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fontAlgn="base"/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Optimization</a:t>
            </a:r>
            <a:endParaRPr lang="ko-KR" altLang="en-US" sz="1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E32333-35CA-0BFF-53E5-95508935824E}"/>
              </a:ext>
            </a:extLst>
          </p:cNvPr>
          <p:cNvSpPr txBox="1"/>
          <p:nvPr/>
        </p:nvSpPr>
        <p:spPr>
          <a:xfrm>
            <a:off x="7368949" y="2182938"/>
            <a:ext cx="3863987" cy="2616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2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LNG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 저장탱크의 최소 압력 값 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,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최대 압력 값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,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10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재액화된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LNG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의 온도를 예측</a:t>
            </a:r>
            <a:endParaRPr lang="en-US" altLang="ko-KR" sz="11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F7EBC4-B083-E421-5799-B554A3745D14}"/>
              </a:ext>
            </a:extLst>
          </p:cNvPr>
          <p:cNvSpPr txBox="1"/>
          <p:nvPr/>
        </p:nvSpPr>
        <p:spPr>
          <a:xfrm>
            <a:off x="7317179" y="3518626"/>
            <a:ext cx="3243376" cy="2616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100" spc="-7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Prescriptor</a:t>
            </a:r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 </a:t>
            </a: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모델을 통해 최적의 값 </a:t>
            </a:r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Searching</a:t>
            </a:r>
            <a:endParaRPr lang="ko-KR" altLang="en-US" sz="1100" spc="-7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9F0ADA-2D0C-F1B7-B34C-47A7B1C07FB9}"/>
              </a:ext>
            </a:extLst>
          </p:cNvPr>
          <p:cNvSpPr txBox="1"/>
          <p:nvPr/>
        </p:nvSpPr>
        <p:spPr>
          <a:xfrm>
            <a:off x="7317179" y="4617367"/>
            <a:ext cx="2970116" cy="4308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2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“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무엇을 해야 하는가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?”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에 대한 답을 제공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비즈니스 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KPI</a:t>
            </a:r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</a:rPr>
              <a:t>를 최적화하는 의사결정 값을 도출 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8B73D82-FF61-CBCC-C8E0-A43303F5B620}"/>
              </a:ext>
            </a:extLst>
          </p:cNvPr>
          <p:cNvGrpSpPr/>
          <p:nvPr/>
        </p:nvGrpSpPr>
        <p:grpSpPr>
          <a:xfrm>
            <a:off x="437655" y="2856342"/>
            <a:ext cx="1771605" cy="1255889"/>
            <a:chOff x="407988" y="3130050"/>
            <a:chExt cx="11376024" cy="1116262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70A7FD-912E-47FC-FE07-91CA0B3CF9E6}"/>
                </a:ext>
              </a:extLst>
            </p:cNvPr>
            <p:cNvCxnSpPr/>
            <p:nvPr/>
          </p:nvCxnSpPr>
          <p:spPr>
            <a:xfrm>
              <a:off x="407988" y="3130050"/>
              <a:ext cx="11376024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D6E4BD3-DE6D-A370-0D72-F88D62EA0EF8}"/>
                </a:ext>
              </a:extLst>
            </p:cNvPr>
            <p:cNvCxnSpPr/>
            <p:nvPr/>
          </p:nvCxnSpPr>
          <p:spPr>
            <a:xfrm>
              <a:off x="407988" y="4246312"/>
              <a:ext cx="11376024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1087B26-6DC6-DC56-7FBE-A1FA8789E67E}"/>
              </a:ext>
            </a:extLst>
          </p:cNvPr>
          <p:cNvCxnSpPr>
            <a:cxnSpLocks/>
          </p:cNvCxnSpPr>
          <p:nvPr/>
        </p:nvCxnSpPr>
        <p:spPr>
          <a:xfrm>
            <a:off x="7011470" y="1634012"/>
            <a:ext cx="0" cy="373410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450339A7-8127-B40E-7616-BBDCA257D9AB}"/>
              </a:ext>
            </a:extLst>
          </p:cNvPr>
          <p:cNvSpPr/>
          <p:nvPr/>
        </p:nvSpPr>
        <p:spPr>
          <a:xfrm rot="5400000">
            <a:off x="2437515" y="2275206"/>
            <a:ext cx="12025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ECBE115C-6300-C9FA-DEBC-20E5ADFA3184}"/>
              </a:ext>
            </a:extLst>
          </p:cNvPr>
          <p:cNvSpPr/>
          <p:nvPr/>
        </p:nvSpPr>
        <p:spPr>
          <a:xfrm rot="5400000">
            <a:off x="2427787" y="3631517"/>
            <a:ext cx="12025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5EA18B2B-965C-2102-367C-4C542BE732D4}"/>
              </a:ext>
            </a:extLst>
          </p:cNvPr>
          <p:cNvSpPr/>
          <p:nvPr/>
        </p:nvSpPr>
        <p:spPr>
          <a:xfrm rot="5400000">
            <a:off x="2437515" y="4691146"/>
            <a:ext cx="12025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18DCFCB9-F742-BF01-3719-AD71BBA1FD11}"/>
              </a:ext>
            </a:extLst>
          </p:cNvPr>
          <p:cNvSpPr/>
          <p:nvPr/>
        </p:nvSpPr>
        <p:spPr>
          <a:xfrm rot="5400000">
            <a:off x="2437515" y="4878654"/>
            <a:ext cx="12025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908E6AAC-5D11-061B-7F92-CB1FDD221812}"/>
              </a:ext>
            </a:extLst>
          </p:cNvPr>
          <p:cNvSpPr/>
          <p:nvPr/>
        </p:nvSpPr>
        <p:spPr>
          <a:xfrm rot="5400000">
            <a:off x="2437515" y="5048439"/>
            <a:ext cx="12025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84EB7F89-B2EB-2FA7-F9A6-B67CD5A01C3D}"/>
              </a:ext>
            </a:extLst>
          </p:cNvPr>
          <p:cNvSpPr/>
          <p:nvPr/>
        </p:nvSpPr>
        <p:spPr>
          <a:xfrm rot="5400000">
            <a:off x="7262748" y="2267881"/>
            <a:ext cx="12025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112BDEB1-84F5-8DF3-594C-5AF20D22EB93}"/>
              </a:ext>
            </a:extLst>
          </p:cNvPr>
          <p:cNvSpPr/>
          <p:nvPr/>
        </p:nvSpPr>
        <p:spPr>
          <a:xfrm rot="5400000">
            <a:off x="7249430" y="3600451"/>
            <a:ext cx="12025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이등변 삼각형 85">
            <a:extLst>
              <a:ext uri="{FF2B5EF4-FFF2-40B4-BE49-F238E27FC236}">
                <a16:creationId xmlns:a16="http://schemas.microsoft.com/office/drawing/2014/main" id="{2A291FB1-4F46-A5CF-B70F-9913561D0412}"/>
              </a:ext>
            </a:extLst>
          </p:cNvPr>
          <p:cNvSpPr/>
          <p:nvPr/>
        </p:nvSpPr>
        <p:spPr>
          <a:xfrm rot="5400000">
            <a:off x="7249430" y="4691146"/>
            <a:ext cx="12025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4903C0BA-7ACE-5C8B-F799-C304551132C0}"/>
              </a:ext>
            </a:extLst>
          </p:cNvPr>
          <p:cNvSpPr/>
          <p:nvPr/>
        </p:nvSpPr>
        <p:spPr>
          <a:xfrm rot="5400000">
            <a:off x="7249430" y="4878654"/>
            <a:ext cx="12025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AFE9BBF7-BB96-D68D-009D-610DE12615F0}"/>
              </a:ext>
            </a:extLst>
          </p:cNvPr>
          <p:cNvSpPr/>
          <p:nvPr/>
        </p:nvSpPr>
        <p:spPr>
          <a:xfrm>
            <a:off x="2335932" y="1265381"/>
            <a:ext cx="4582192" cy="352731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3CC75CCA-8993-90ED-A375-E2BB1EF73C70}"/>
              </a:ext>
            </a:extLst>
          </p:cNvPr>
          <p:cNvSpPr/>
          <p:nvPr/>
        </p:nvSpPr>
        <p:spPr>
          <a:xfrm>
            <a:off x="7107623" y="1265381"/>
            <a:ext cx="4582192" cy="352731"/>
          </a:xfrm>
          <a:prstGeom prst="round2SameRect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4FEB70B-E76C-001D-422F-570BC5C069B3}"/>
              </a:ext>
            </a:extLst>
          </p:cNvPr>
          <p:cNvSpPr/>
          <p:nvPr/>
        </p:nvSpPr>
        <p:spPr>
          <a:xfrm>
            <a:off x="-1" y="5573908"/>
            <a:ext cx="12191999" cy="1284095"/>
          </a:xfrm>
          <a:prstGeom prst="roundRect">
            <a:avLst>
              <a:gd name="adj" fmla="val 0"/>
            </a:avLst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E558B3-3956-4862-D632-0625CEB154BC}"/>
              </a:ext>
            </a:extLst>
          </p:cNvPr>
          <p:cNvSpPr txBox="1"/>
          <p:nvPr/>
        </p:nvSpPr>
        <p:spPr>
          <a:xfrm>
            <a:off x="4285248" y="314260"/>
            <a:ext cx="3621504" cy="59439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제조 최적화 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서비스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8453E8-F74E-5DDE-2605-DCF46761DB40}"/>
              </a:ext>
            </a:extLst>
          </p:cNvPr>
          <p:cNvSpPr txBox="1"/>
          <p:nvPr/>
        </p:nvSpPr>
        <p:spPr>
          <a:xfrm>
            <a:off x="1911201" y="6000512"/>
            <a:ext cx="8369599" cy="43088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sz="2200" spc="-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기업의 비용적</a:t>
            </a:r>
            <a:r>
              <a:rPr lang="en-US" altLang="ko-KR" sz="2200" spc="-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, </a:t>
            </a:r>
            <a:r>
              <a:rPr lang="ko-KR" altLang="en-US" sz="2200" spc="-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기술적 진입 장벽을 낮춘 효과적인 비즈니스 최적화 서비스가 필요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ABCD9-B62A-18E5-D9DF-41D1CB276710}"/>
              </a:ext>
            </a:extLst>
          </p:cNvPr>
          <p:cNvSpPr txBox="1"/>
          <p:nvPr/>
        </p:nvSpPr>
        <p:spPr>
          <a:xfrm>
            <a:off x="4270438" y="1276278"/>
            <a:ext cx="713180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latinLnBrk="1"/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6706B-590F-D558-87AE-CD15491FA1B0}"/>
              </a:ext>
            </a:extLst>
          </p:cNvPr>
          <p:cNvSpPr txBox="1"/>
          <p:nvPr/>
        </p:nvSpPr>
        <p:spPr>
          <a:xfrm>
            <a:off x="9042129" y="1276278"/>
            <a:ext cx="713180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latinLnBrk="1"/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필요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E83E7-3401-7748-5999-29AF740601CD}"/>
              </a:ext>
            </a:extLst>
          </p:cNvPr>
          <p:cNvSpPr txBox="1"/>
          <p:nvPr/>
        </p:nvSpPr>
        <p:spPr>
          <a:xfrm>
            <a:off x="788969" y="1276278"/>
            <a:ext cx="1068976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비교항목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F22DBC-287C-E145-290D-2AEBC7FEEB29}"/>
              </a:ext>
            </a:extLst>
          </p:cNvPr>
          <p:cNvCxnSpPr/>
          <p:nvPr/>
        </p:nvCxnSpPr>
        <p:spPr>
          <a:xfrm>
            <a:off x="407988" y="5368121"/>
            <a:ext cx="1137602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598C1B-2FA9-81DA-223B-C1AE90BC8388}"/>
              </a:ext>
            </a:extLst>
          </p:cNvPr>
          <p:cNvCxnSpPr/>
          <p:nvPr/>
        </p:nvCxnSpPr>
        <p:spPr>
          <a:xfrm>
            <a:off x="407988" y="1618111"/>
            <a:ext cx="1137602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D538039-B9CA-A24B-4729-704A705CA91A}"/>
              </a:ext>
            </a:extLst>
          </p:cNvPr>
          <p:cNvCxnSpPr>
            <a:cxnSpLocks/>
          </p:cNvCxnSpPr>
          <p:nvPr/>
        </p:nvCxnSpPr>
        <p:spPr>
          <a:xfrm>
            <a:off x="2238929" y="1634012"/>
            <a:ext cx="0" cy="373410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95B7FF1-6E9C-1C13-0084-DA4F45375F6F}"/>
              </a:ext>
            </a:extLst>
          </p:cNvPr>
          <p:cNvCxnSpPr>
            <a:cxnSpLocks/>
          </p:cNvCxnSpPr>
          <p:nvPr/>
        </p:nvCxnSpPr>
        <p:spPr>
          <a:xfrm>
            <a:off x="11784011" y="1634012"/>
            <a:ext cx="0" cy="373410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70BF3B2B-BD7F-450D-5925-425BFF02F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69"/>
          <a:stretch/>
        </p:blipFill>
        <p:spPr>
          <a:xfrm>
            <a:off x="10971613" y="1550633"/>
            <a:ext cx="812397" cy="947613"/>
          </a:xfrm>
          <a:prstGeom prst="rect">
            <a:avLst/>
          </a:prstGeom>
        </p:spPr>
      </p:pic>
      <p:pic>
        <p:nvPicPr>
          <p:cNvPr id="58" name="그림 5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B318880-22F9-D0D5-7AD8-3963FF8890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36"/>
          <a:stretch/>
        </p:blipFill>
        <p:spPr>
          <a:xfrm>
            <a:off x="6226379" y="1937979"/>
            <a:ext cx="792847" cy="69182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36C4837-BE31-2F01-4A65-5682E2ACF9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"/>
          <a:stretch/>
        </p:blipFill>
        <p:spPr>
          <a:xfrm>
            <a:off x="10965523" y="3224980"/>
            <a:ext cx="818487" cy="600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D947989-BF15-5FC5-7B47-F751AE7C24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6670"/>
          <a:stretch/>
        </p:blipFill>
        <p:spPr>
          <a:xfrm>
            <a:off x="6275298" y="3056406"/>
            <a:ext cx="728416" cy="898728"/>
          </a:xfrm>
          <a:prstGeom prst="rect">
            <a:avLst/>
          </a:prstGeom>
        </p:spPr>
      </p:pic>
      <p:pic>
        <p:nvPicPr>
          <p:cNvPr id="62" name="그림 6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AB15D03-18C6-19FF-3039-EEC8A07028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69"/>
          <a:stretch/>
        </p:blipFill>
        <p:spPr>
          <a:xfrm>
            <a:off x="6240063" y="4296697"/>
            <a:ext cx="779164" cy="89523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A2CCFD0-051A-13DA-4F33-C22B69DEE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97" y="4325680"/>
            <a:ext cx="810887" cy="845393"/>
          </a:xfrm>
          <a:prstGeom prst="rect">
            <a:avLst/>
          </a:prstGeom>
        </p:spPr>
      </p:pic>
      <p:pic>
        <p:nvPicPr>
          <p:cNvPr id="5" name="그림 4" descr="기어, 철물, 빈, 구멍이(가) 표시된 사진&#10;&#10;자동 생성된 설명">
            <a:extLst>
              <a:ext uri="{FF2B5EF4-FFF2-40B4-BE49-F238E27FC236}">
                <a16:creationId xmlns:a16="http://schemas.microsoft.com/office/drawing/2014/main" id="{31578663-9F50-D95B-7CC9-1E3A0809F9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8" y="6100158"/>
            <a:ext cx="1449957" cy="848884"/>
          </a:xfrm>
          <a:prstGeom prst="rect">
            <a:avLst/>
          </a:prstGeom>
        </p:spPr>
      </p:pic>
      <p:pic>
        <p:nvPicPr>
          <p:cNvPr id="7" name="그림 6" descr="기어, 철물, 빈, 구멍이(가) 표시된 사진&#10;&#10;자동 생성된 설명">
            <a:extLst>
              <a:ext uri="{FF2B5EF4-FFF2-40B4-BE49-F238E27FC236}">
                <a16:creationId xmlns:a16="http://schemas.microsoft.com/office/drawing/2014/main" id="{E23CDAE2-8CE2-4302-FC14-D1EFEC249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418" y="5751148"/>
            <a:ext cx="1000266" cy="585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B5F58-44FE-B007-0132-6D878481DF8B}"/>
              </a:ext>
            </a:extLst>
          </p:cNvPr>
          <p:cNvSpPr txBox="1"/>
          <p:nvPr/>
        </p:nvSpPr>
        <p:spPr>
          <a:xfrm>
            <a:off x="581357" y="2115180"/>
            <a:ext cx="1491576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fontAlgn="base"/>
            <a:r>
              <a:rPr lang="en-US" altLang="ko-KR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Modeling</a:t>
            </a:r>
            <a:endParaRPr lang="ko-KR" altLang="en-US" sz="1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489B29-DF9E-8869-3649-8797A9BC6950}"/>
              </a:ext>
            </a:extLst>
          </p:cNvPr>
          <p:cNvSpPr/>
          <p:nvPr/>
        </p:nvSpPr>
        <p:spPr>
          <a:xfrm>
            <a:off x="-14541" y="-1208852"/>
            <a:ext cx="5852160" cy="619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elvetica Neue" panose="02000503000000020004" pitchFamily="2" charset="0"/>
              </a:rPr>
              <a:t>아마 </a:t>
            </a:r>
            <a:r>
              <a:rPr lang="ko-KR" altLang="en-US" dirty="0" err="1">
                <a:latin typeface="Helvetica Neue" panose="02000503000000020004" pitchFamily="2" charset="0"/>
              </a:rPr>
              <a:t>코가스</a:t>
            </a:r>
            <a:r>
              <a:rPr lang="ko-KR" altLang="en-US" dirty="0">
                <a:latin typeface="Helvetica Neue" panose="02000503000000020004" pitchFamily="2" charset="0"/>
              </a:rPr>
              <a:t> 측에서는 </a:t>
            </a:r>
            <a:r>
              <a:rPr lang="ko-KR" altLang="en-US" dirty="0" err="1">
                <a:latin typeface="Helvetica Neue" panose="02000503000000020004" pitchFamily="2" charset="0"/>
              </a:rPr>
              <a:t>압력값</a:t>
            </a:r>
            <a:r>
              <a:rPr lang="ko-KR" altLang="en-US" dirty="0">
                <a:latin typeface="Helvetica Neue" panose="02000503000000020004" pitchFamily="2" charset="0"/>
              </a:rPr>
              <a:t> 예측한다음 운전자가 그 값을 통해 </a:t>
            </a:r>
            <a:r>
              <a:rPr lang="ko-KR" altLang="en-US" dirty="0" err="1">
                <a:latin typeface="Helvetica Neue" panose="02000503000000020004" pitchFamily="2" charset="0"/>
              </a:rPr>
              <a:t>유량값을</a:t>
            </a:r>
            <a:r>
              <a:rPr lang="ko-KR" altLang="en-US" dirty="0"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latin typeface="Helvetica Neue" panose="02000503000000020004" pitchFamily="2" charset="0"/>
              </a:rPr>
              <a:t>셋팅할</a:t>
            </a:r>
            <a:r>
              <a:rPr lang="ko-KR" altLang="en-US" dirty="0">
                <a:latin typeface="Helvetica Neue" panose="02000503000000020004" pitchFamily="2" charset="0"/>
              </a:rPr>
              <a:t> 것이라고 생각됨</a:t>
            </a:r>
            <a:endParaRPr lang="en-US" altLang="ko-KR" dirty="0">
              <a:effectLst/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2FBB0-7CFA-3FC0-D198-9DDB1B75613C}"/>
              </a:ext>
            </a:extLst>
          </p:cNvPr>
          <p:cNvSpPr txBox="1"/>
          <p:nvPr/>
        </p:nvSpPr>
        <p:spPr>
          <a:xfrm>
            <a:off x="2522727" y="3554375"/>
            <a:ext cx="3507573" cy="2616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1"/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여전히 운전자의 경험에 의한  설비 </a:t>
            </a:r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Setting</a:t>
            </a:r>
            <a:endParaRPr lang="ko-KR" altLang="en-US" sz="1100" spc="-7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19B30-47B1-DD48-3B32-8DEC307B4BF6}"/>
              </a:ext>
            </a:extLst>
          </p:cNvPr>
          <p:cNvSpPr txBox="1"/>
          <p:nvPr/>
        </p:nvSpPr>
        <p:spPr>
          <a:xfrm>
            <a:off x="7181779" y="3132137"/>
            <a:ext cx="4735794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2000" dirty="0" err="1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Prescriptor</a:t>
            </a:r>
            <a:r>
              <a:rPr lang="en-US" altLang="ko-KR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 : NN </a:t>
            </a:r>
            <a:r>
              <a:rPr lang="ko-KR" altLang="en-US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기반 </a:t>
            </a:r>
            <a:r>
              <a:rPr lang="en-US" altLang="ko-KR" sz="20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GA</a:t>
            </a:r>
            <a:r>
              <a:rPr lang="en-US" altLang="ko-KR" sz="140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(Genetic Algorithm)</a:t>
            </a:r>
            <a:endParaRPr lang="en-US" altLang="ko-KR" sz="2000" dirty="0">
              <a:solidFill>
                <a:srgbClr val="00168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5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BA30CD8-A7CC-BD7A-3B22-25A550FB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"/>
            <a:ext cx="12192000" cy="6858000"/>
          </a:xfrm>
          <a:prstGeom prst="rect">
            <a:avLst/>
          </a:prstGeom>
        </p:spPr>
      </p:pic>
      <p:sp>
        <p:nvSpPr>
          <p:cNvPr id="46" name="사각형: 둥근 위쪽 모서리 45">
            <a:extLst>
              <a:ext uri="{FF2B5EF4-FFF2-40B4-BE49-F238E27FC236}">
                <a16:creationId xmlns:a16="http://schemas.microsoft.com/office/drawing/2014/main" id="{2E43AE2A-54F6-E64D-4430-6471F422B3EA}"/>
              </a:ext>
            </a:extLst>
          </p:cNvPr>
          <p:cNvSpPr/>
          <p:nvPr/>
        </p:nvSpPr>
        <p:spPr>
          <a:xfrm>
            <a:off x="714375" y="1138455"/>
            <a:ext cx="10763250" cy="4828158"/>
          </a:xfrm>
          <a:prstGeom prst="round2SameRect">
            <a:avLst>
              <a:gd name="adj1" fmla="val 6283"/>
              <a:gd name="adj2" fmla="val 0"/>
            </a:avLst>
          </a:prstGeom>
          <a:solidFill>
            <a:srgbClr val="D5E9FF"/>
          </a:solidFill>
          <a:ln w="3175">
            <a:solidFill>
              <a:srgbClr val="00168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6AAF5D5-CF4F-844A-02F4-600D191CA4E0}"/>
              </a:ext>
            </a:extLst>
          </p:cNvPr>
          <p:cNvSpPr/>
          <p:nvPr/>
        </p:nvSpPr>
        <p:spPr>
          <a:xfrm>
            <a:off x="5124989" y="1513749"/>
            <a:ext cx="1942023" cy="1942023"/>
          </a:xfrm>
          <a:prstGeom prst="ellipse">
            <a:avLst/>
          </a:prstGeom>
          <a:solidFill>
            <a:srgbClr val="BDD7EE"/>
          </a:solidFill>
          <a:ln>
            <a:noFill/>
          </a:ln>
          <a:effectLst>
            <a:innerShdw blurRad="215900">
              <a:srgbClr val="001689">
                <a:alpha val="31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898128-F9E6-FEAC-D8C0-A91DF83709C1}"/>
              </a:ext>
            </a:extLst>
          </p:cNvPr>
          <p:cNvSpPr/>
          <p:nvPr/>
        </p:nvSpPr>
        <p:spPr>
          <a:xfrm>
            <a:off x="2745206" y="3615207"/>
            <a:ext cx="1942023" cy="1942023"/>
          </a:xfrm>
          <a:prstGeom prst="ellipse">
            <a:avLst/>
          </a:prstGeom>
          <a:solidFill>
            <a:srgbClr val="BDD7EE"/>
          </a:solidFill>
          <a:ln>
            <a:noFill/>
          </a:ln>
          <a:effectLst>
            <a:innerShdw blurRad="215900">
              <a:srgbClr val="001689">
                <a:alpha val="31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6C25D44-A658-00AF-E665-FE51B4085DB2}"/>
              </a:ext>
            </a:extLst>
          </p:cNvPr>
          <p:cNvSpPr/>
          <p:nvPr/>
        </p:nvSpPr>
        <p:spPr>
          <a:xfrm>
            <a:off x="7430576" y="3615207"/>
            <a:ext cx="1942023" cy="1942023"/>
          </a:xfrm>
          <a:prstGeom prst="ellipse">
            <a:avLst/>
          </a:prstGeom>
          <a:solidFill>
            <a:srgbClr val="BDD7EE"/>
          </a:solidFill>
          <a:ln>
            <a:noFill/>
          </a:ln>
          <a:effectLst>
            <a:innerShdw blurRad="215900">
              <a:srgbClr val="001689">
                <a:alpha val="31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5D6940-4314-67CB-934C-D00E696614B5}"/>
              </a:ext>
            </a:extLst>
          </p:cNvPr>
          <p:cNvSpPr txBox="1"/>
          <p:nvPr/>
        </p:nvSpPr>
        <p:spPr>
          <a:xfrm>
            <a:off x="4388647" y="314260"/>
            <a:ext cx="3414716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틸다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솔루션 알고리즘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48533C9-2643-1AD8-9541-4D3148471FA9}"/>
              </a:ext>
            </a:extLst>
          </p:cNvPr>
          <p:cNvSpPr/>
          <p:nvPr/>
        </p:nvSpPr>
        <p:spPr>
          <a:xfrm rot="2908108">
            <a:off x="3905252" y="979070"/>
            <a:ext cx="1976146" cy="5102949"/>
          </a:xfrm>
          <a:prstGeom prst="roundRect">
            <a:avLst>
              <a:gd name="adj" fmla="val 50000"/>
            </a:avLst>
          </a:prstGeom>
          <a:solidFill>
            <a:srgbClr val="1CC1D8">
              <a:alpha val="30000"/>
            </a:srgbClr>
          </a:solidFill>
          <a:ln w="22225">
            <a:solidFill>
              <a:srgbClr val="1592A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E76D88-2BFA-7A42-35DC-DBEA21B935F0}"/>
              </a:ext>
            </a:extLst>
          </p:cNvPr>
          <p:cNvSpPr/>
          <p:nvPr/>
        </p:nvSpPr>
        <p:spPr>
          <a:xfrm>
            <a:off x="5262385" y="1661538"/>
            <a:ext cx="1667232" cy="16672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CC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1249888-7D82-A2AA-9D61-97C32BCB76E7}"/>
              </a:ext>
            </a:extLst>
          </p:cNvPr>
          <p:cNvSpPr/>
          <p:nvPr/>
        </p:nvSpPr>
        <p:spPr>
          <a:xfrm>
            <a:off x="2881612" y="3755053"/>
            <a:ext cx="1667232" cy="16672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1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FC19645-768F-AB19-1515-8F3494B4A7B9}"/>
              </a:ext>
            </a:extLst>
          </p:cNvPr>
          <p:cNvSpPr/>
          <p:nvPr/>
        </p:nvSpPr>
        <p:spPr>
          <a:xfrm>
            <a:off x="7572375" y="3755053"/>
            <a:ext cx="1667234" cy="16672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072086D-93DB-5331-A4C8-2FB9A4CCFB19}"/>
              </a:ext>
            </a:extLst>
          </p:cNvPr>
          <p:cNvSpPr/>
          <p:nvPr/>
        </p:nvSpPr>
        <p:spPr>
          <a:xfrm rot="8331306">
            <a:off x="4305675" y="3269656"/>
            <a:ext cx="1180650" cy="560412"/>
          </a:xfrm>
          <a:prstGeom prst="rightArrow">
            <a:avLst>
              <a:gd name="adj1" fmla="val 64115"/>
              <a:gd name="adj2" fmla="val 50000"/>
            </a:avLst>
          </a:prstGeom>
          <a:gradFill>
            <a:gsLst>
              <a:gs pos="0">
                <a:srgbClr val="001689"/>
              </a:gs>
              <a:gs pos="100000">
                <a:srgbClr val="001689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227FCF3-5F35-E6B7-38EB-B85B6A310E46}"/>
              </a:ext>
            </a:extLst>
          </p:cNvPr>
          <p:cNvSpPr/>
          <p:nvPr/>
        </p:nvSpPr>
        <p:spPr>
          <a:xfrm>
            <a:off x="4854971" y="4395135"/>
            <a:ext cx="2411282" cy="560412"/>
          </a:xfrm>
          <a:prstGeom prst="rightArrow">
            <a:avLst>
              <a:gd name="adj1" fmla="val 64115"/>
              <a:gd name="adj2" fmla="val 50000"/>
            </a:avLst>
          </a:prstGeom>
          <a:gradFill>
            <a:gsLst>
              <a:gs pos="0">
                <a:srgbClr val="001689"/>
              </a:gs>
              <a:gs pos="100000">
                <a:srgbClr val="001689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1689D58-B874-3B40-1489-B49F9D2E037C}"/>
              </a:ext>
            </a:extLst>
          </p:cNvPr>
          <p:cNvSpPr/>
          <p:nvPr/>
        </p:nvSpPr>
        <p:spPr>
          <a:xfrm rot="13500000">
            <a:off x="6651610" y="3321655"/>
            <a:ext cx="1180650" cy="560412"/>
          </a:xfrm>
          <a:prstGeom prst="rightArrow">
            <a:avLst>
              <a:gd name="adj1" fmla="val 64115"/>
              <a:gd name="adj2" fmla="val 50000"/>
            </a:avLst>
          </a:prstGeom>
          <a:gradFill>
            <a:gsLst>
              <a:gs pos="0">
                <a:srgbClr val="001689"/>
              </a:gs>
              <a:gs pos="100000">
                <a:srgbClr val="001689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60AA-8BE6-29BC-721B-2A9AB5EFD88B}"/>
              </a:ext>
            </a:extLst>
          </p:cNvPr>
          <p:cNvSpPr txBox="1"/>
          <p:nvPr/>
        </p:nvSpPr>
        <p:spPr>
          <a:xfrm>
            <a:off x="759964" y="2587370"/>
            <a:ext cx="146621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000" spc="-70" dirty="0" err="1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틸다</a:t>
            </a:r>
            <a:r>
              <a:rPr lang="ko-KR" altLang="en-US" sz="2000" spc="-7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솔루션</a:t>
            </a:r>
            <a:endParaRPr lang="en-US" altLang="ko-KR" sz="2000" spc="-70" dirty="0">
              <a:solidFill>
                <a:srgbClr val="00168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 algn="ctr"/>
            <a:r>
              <a:rPr lang="ko-KR" altLang="en-US" sz="2000" spc="-70" dirty="0"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범위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7990D6-9004-F4A3-0AC2-707BDB2A8F39}"/>
              </a:ext>
            </a:extLst>
          </p:cNvPr>
          <p:cNvSpPr txBox="1"/>
          <p:nvPr/>
        </p:nvSpPr>
        <p:spPr>
          <a:xfrm rot="19140751">
            <a:off x="3297908" y="2867137"/>
            <a:ext cx="20270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대부분 산업 </a:t>
            </a:r>
            <a:r>
              <a:rPr lang="en-US" altLang="ko-KR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 </a:t>
            </a:r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솔루션</a:t>
            </a:r>
            <a:r>
              <a:rPr lang="en-US" altLang="ko-KR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범위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61AE86-D21F-FE5F-56B7-B9B3EDB96884}"/>
              </a:ext>
            </a:extLst>
          </p:cNvPr>
          <p:cNvSpPr txBox="1"/>
          <p:nvPr/>
        </p:nvSpPr>
        <p:spPr>
          <a:xfrm>
            <a:off x="1440799" y="4695422"/>
            <a:ext cx="11840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비즈니스 시스템에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algn="ctr"/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대한 디지털 트윈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1F846CC-2F6D-4176-79AA-5F90574754F1}"/>
              </a:ext>
            </a:extLst>
          </p:cNvPr>
          <p:cNvSpPr txBox="1"/>
          <p:nvPr/>
        </p:nvSpPr>
        <p:spPr>
          <a:xfrm>
            <a:off x="3080917" y="2179039"/>
            <a:ext cx="142277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학습에 사용할 비즈니스 시스템 빅데이터 수집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7F0D0D-C7BB-B2DD-2CC5-8353F04C4815}"/>
              </a:ext>
            </a:extLst>
          </p:cNvPr>
          <p:cNvSpPr txBox="1"/>
          <p:nvPr/>
        </p:nvSpPr>
        <p:spPr>
          <a:xfrm>
            <a:off x="9412594" y="4695422"/>
            <a:ext cx="13672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학습된 디지털 트윈을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algn="ctr"/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이용</a:t>
            </a:r>
            <a:r>
              <a:rPr lang="en-US" altLang="ko-KR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, </a:t>
            </a:r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최적의 해를 탐색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A5238F-E474-D76A-39F8-0FD877FE8EBC}"/>
              </a:ext>
            </a:extLst>
          </p:cNvPr>
          <p:cNvSpPr/>
          <p:nvPr/>
        </p:nvSpPr>
        <p:spPr>
          <a:xfrm>
            <a:off x="-1" y="5859923"/>
            <a:ext cx="12191999" cy="998080"/>
          </a:xfrm>
          <a:prstGeom prst="roundRect">
            <a:avLst>
              <a:gd name="adj" fmla="val 0"/>
            </a:avLst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089F3-F55F-EF81-B9B9-192ECAF8DE29}"/>
              </a:ext>
            </a:extLst>
          </p:cNvPr>
          <p:cNvSpPr txBox="1"/>
          <p:nvPr/>
        </p:nvSpPr>
        <p:spPr>
          <a:xfrm>
            <a:off x="2990024" y="6128131"/>
            <a:ext cx="6211957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sz="2000" spc="-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국내 유일의 디지털 트윈 </a:t>
            </a:r>
            <a:r>
              <a:rPr lang="en-US" altLang="ko-KR" sz="2000" spc="-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– </a:t>
            </a:r>
            <a:r>
              <a:rPr lang="ko-KR" altLang="en-US" sz="2000" spc="-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군집 탐색 기반 </a:t>
            </a:r>
            <a:r>
              <a:rPr lang="en-US" altLang="ko-KR" sz="2000" spc="-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‘</a:t>
            </a:r>
            <a:r>
              <a:rPr lang="ko-KR" altLang="en-US" sz="2000" spc="-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처방적 분석</a:t>
            </a:r>
            <a:r>
              <a:rPr lang="en-US" altLang="ko-KR" sz="2000" spc="-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’ AI </a:t>
            </a:r>
            <a:r>
              <a:rPr lang="ko-KR" altLang="en-US" sz="2000" spc="-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솔루션</a:t>
            </a:r>
            <a:r>
              <a:rPr lang="en-US" altLang="ko-KR" sz="2000" spc="-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!</a:t>
            </a:r>
            <a:endParaRPr lang="ko-KR" altLang="en-US" sz="2000" spc="-1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79DBBE-5051-2564-BC26-AF22AA29E7C4}"/>
              </a:ext>
            </a:extLst>
          </p:cNvPr>
          <p:cNvSpPr txBox="1"/>
          <p:nvPr/>
        </p:nvSpPr>
        <p:spPr>
          <a:xfrm>
            <a:off x="7238687" y="2179039"/>
            <a:ext cx="1740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탐색된 최적 솔루션을</a:t>
            </a:r>
            <a:endParaRPr lang="en-US" altLang="ko-KR" sz="1200" spc="-7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pPr algn="ctr"/>
            <a:r>
              <a:rPr lang="ko-KR" altLang="en-US" sz="12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실제 비즈니스 시스템에 적용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2730DB3-DE9C-8058-D977-122D3343E13D}"/>
              </a:ext>
            </a:extLst>
          </p:cNvPr>
          <p:cNvGrpSpPr/>
          <p:nvPr/>
        </p:nvGrpSpPr>
        <p:grpSpPr>
          <a:xfrm>
            <a:off x="2888570" y="1767635"/>
            <a:ext cx="1807470" cy="330716"/>
            <a:chOff x="2900544" y="1514476"/>
            <a:chExt cx="1807470" cy="330716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8066306-4558-420F-B338-48BBD01EC675}"/>
                </a:ext>
              </a:extLst>
            </p:cNvPr>
            <p:cNvSpPr/>
            <p:nvPr/>
          </p:nvSpPr>
          <p:spPr>
            <a:xfrm>
              <a:off x="2900544" y="1514476"/>
              <a:ext cx="1807470" cy="330716"/>
            </a:xfrm>
            <a:prstGeom prst="roundRect">
              <a:avLst>
                <a:gd name="adj" fmla="val 50000"/>
              </a:avLst>
            </a:prstGeom>
            <a:solidFill>
              <a:srgbClr val="779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0FF9F4-2D99-E609-B477-AE3C5D48C784}"/>
                </a:ext>
              </a:extLst>
            </p:cNvPr>
            <p:cNvSpPr txBox="1"/>
            <p:nvPr/>
          </p:nvSpPr>
          <p:spPr>
            <a:xfrm>
              <a:off x="2950831" y="1536572"/>
              <a:ext cx="170689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pc="-70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Data collection</a:t>
              </a:r>
              <a:endParaRPr lang="ko-KR" altLang="en-US" spc="-7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D368B74-1F49-87BD-17D2-F8599F4FBA88}"/>
              </a:ext>
            </a:extLst>
          </p:cNvPr>
          <p:cNvGrpSpPr/>
          <p:nvPr/>
        </p:nvGrpSpPr>
        <p:grpSpPr>
          <a:xfrm>
            <a:off x="1433660" y="4272349"/>
            <a:ext cx="1198289" cy="330716"/>
            <a:chOff x="1057815" y="4203108"/>
            <a:chExt cx="1198289" cy="330716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C13473DF-57A4-450A-BD12-8F3C243F5F65}"/>
                </a:ext>
              </a:extLst>
            </p:cNvPr>
            <p:cNvSpPr/>
            <p:nvPr/>
          </p:nvSpPr>
          <p:spPr>
            <a:xfrm>
              <a:off x="1057815" y="4203108"/>
              <a:ext cx="1198289" cy="330716"/>
            </a:xfrm>
            <a:prstGeom prst="roundRect">
              <a:avLst>
                <a:gd name="adj" fmla="val 50000"/>
              </a:avLst>
            </a:prstGeom>
            <a:solidFill>
              <a:srgbClr val="446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EE1FC40-0E9C-4D9E-35A2-1253CA6F6C46}"/>
                </a:ext>
              </a:extLst>
            </p:cNvPr>
            <p:cNvSpPr txBox="1"/>
            <p:nvPr/>
          </p:nvSpPr>
          <p:spPr>
            <a:xfrm>
              <a:off x="1236073" y="4229967"/>
              <a:ext cx="84177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pc="-70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Model</a:t>
              </a:r>
              <a:endParaRPr lang="ko-KR" altLang="en-US" spc="-7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5585599-B017-843F-219A-96B74D8E8287}"/>
              </a:ext>
            </a:extLst>
          </p:cNvPr>
          <p:cNvGrpSpPr/>
          <p:nvPr/>
        </p:nvGrpSpPr>
        <p:grpSpPr>
          <a:xfrm>
            <a:off x="9497071" y="4272349"/>
            <a:ext cx="1198289" cy="330716"/>
            <a:chOff x="9853458" y="4203108"/>
            <a:chExt cx="1198289" cy="330716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81B8858D-4368-D266-0E84-2E8FED30C5F0}"/>
                </a:ext>
              </a:extLst>
            </p:cNvPr>
            <p:cNvSpPr/>
            <p:nvPr/>
          </p:nvSpPr>
          <p:spPr>
            <a:xfrm>
              <a:off x="9853458" y="4203108"/>
              <a:ext cx="1198289" cy="330716"/>
            </a:xfrm>
            <a:prstGeom prst="roundRect">
              <a:avLst>
                <a:gd name="adj" fmla="val 50000"/>
              </a:avLst>
            </a:prstGeom>
            <a:solidFill>
              <a:srgbClr val="284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F8BA96-BE1E-0F0B-9A3E-DC6D2EA3BB85}"/>
                </a:ext>
              </a:extLst>
            </p:cNvPr>
            <p:cNvSpPr txBox="1"/>
            <p:nvPr/>
          </p:nvSpPr>
          <p:spPr>
            <a:xfrm>
              <a:off x="10031716" y="4229967"/>
              <a:ext cx="84177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pc="-70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Search</a:t>
              </a:r>
              <a:endParaRPr lang="ko-KR" altLang="en-US" spc="-7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4E6E5C1-488A-7902-47FD-E1C3211A1353}"/>
              </a:ext>
            </a:extLst>
          </p:cNvPr>
          <p:cNvGrpSpPr/>
          <p:nvPr/>
        </p:nvGrpSpPr>
        <p:grpSpPr>
          <a:xfrm>
            <a:off x="7205204" y="1767635"/>
            <a:ext cx="1807470" cy="330716"/>
            <a:chOff x="7581064" y="1767635"/>
            <a:chExt cx="1807470" cy="330716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AB229F2-ACCA-0F19-F46D-4979E88A876C}"/>
                </a:ext>
              </a:extLst>
            </p:cNvPr>
            <p:cNvSpPr/>
            <p:nvPr/>
          </p:nvSpPr>
          <p:spPr>
            <a:xfrm>
              <a:off x="7581064" y="1767635"/>
              <a:ext cx="1807470" cy="330716"/>
            </a:xfrm>
            <a:prstGeom prst="roundRect">
              <a:avLst>
                <a:gd name="adj" fmla="val 50000"/>
              </a:avLst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26ABC8D-DCAC-3A91-ED60-26B0E7DB3DF1}"/>
                </a:ext>
              </a:extLst>
            </p:cNvPr>
            <p:cNvSpPr txBox="1"/>
            <p:nvPr/>
          </p:nvSpPr>
          <p:spPr>
            <a:xfrm>
              <a:off x="8063913" y="1775444"/>
              <a:ext cx="841772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pc="-70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Apply</a:t>
              </a:r>
              <a:endParaRPr lang="ko-KR" altLang="en-US" spc="-7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F9D8B8B2-2AA5-23C0-40EA-B79F240D0BE0}"/>
              </a:ext>
            </a:extLst>
          </p:cNvPr>
          <p:cNvSpPr/>
          <p:nvPr/>
        </p:nvSpPr>
        <p:spPr>
          <a:xfrm>
            <a:off x="727579" y="3286125"/>
            <a:ext cx="771525" cy="238125"/>
          </a:xfrm>
          <a:custGeom>
            <a:avLst/>
            <a:gdLst>
              <a:gd name="connsiteX0" fmla="*/ 0 w 771525"/>
              <a:gd name="connsiteY0" fmla="*/ 238125 h 238125"/>
              <a:gd name="connsiteX1" fmla="*/ 771525 w 771525"/>
              <a:gd name="connsiteY1" fmla="*/ 238125 h 238125"/>
              <a:gd name="connsiteX2" fmla="*/ 771525 w 771525"/>
              <a:gd name="connsiteY2" fmla="*/ 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1525" h="238125">
                <a:moveTo>
                  <a:pt x="0" y="238125"/>
                </a:moveTo>
                <a:lnTo>
                  <a:pt x="771525" y="238125"/>
                </a:lnTo>
                <a:lnTo>
                  <a:pt x="771525" y="0"/>
                </a:lnTo>
              </a:path>
            </a:pathLst>
          </a:custGeom>
          <a:ln w="19050">
            <a:solidFill>
              <a:srgbClr val="001689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1BB0F-A884-9A2B-D9DF-A0DFF7B2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0434" y="1597892"/>
            <a:ext cx="1131134" cy="1466942"/>
          </a:xfrm>
          <a:prstGeom prst="rect">
            <a:avLst/>
          </a:prstGeom>
        </p:spPr>
      </p:pic>
      <p:pic>
        <p:nvPicPr>
          <p:cNvPr id="6" name="그림 5" descr="컵이(가) 표시된 사진&#10;&#10;자동 생성된 설명">
            <a:extLst>
              <a:ext uri="{FF2B5EF4-FFF2-40B4-BE49-F238E27FC236}">
                <a16:creationId xmlns:a16="http://schemas.microsoft.com/office/drawing/2014/main" id="{9886056C-E2F5-377D-A269-8CCCD2B0E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460" y="3638686"/>
            <a:ext cx="833965" cy="15862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14784C-0B19-F88F-44F3-4B9B4CE2D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414" y="3713019"/>
            <a:ext cx="1167440" cy="153116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4E2DA74C-5830-395F-9CF9-210DA75D0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0799" y="6089855"/>
            <a:ext cx="825725" cy="52754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54EF27B9-DD11-B1F5-20CF-48F760EF7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7322" y="6142939"/>
            <a:ext cx="622515" cy="885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565AA1-6CF4-1ECD-8CD0-E5EC01CC4FB3}"/>
              </a:ext>
            </a:extLst>
          </p:cNvPr>
          <p:cNvSpPr txBox="1"/>
          <p:nvPr/>
        </p:nvSpPr>
        <p:spPr>
          <a:xfrm>
            <a:off x="3473949" y="1391006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779D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200" dirty="0">
              <a:solidFill>
                <a:srgbClr val="779DF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EEFD8C-32FF-AA35-E81A-3EC2D1890C4C}"/>
              </a:ext>
            </a:extLst>
          </p:cNvPr>
          <p:cNvSpPr txBox="1"/>
          <p:nvPr/>
        </p:nvSpPr>
        <p:spPr>
          <a:xfrm>
            <a:off x="1685594" y="3886447"/>
            <a:ext cx="69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46CEA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200" dirty="0">
              <a:solidFill>
                <a:srgbClr val="446CEA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6E24EC-AC51-EFB3-42DC-8E6DED51FBDB}"/>
              </a:ext>
            </a:extLst>
          </p:cNvPr>
          <p:cNvSpPr txBox="1"/>
          <p:nvPr/>
        </p:nvSpPr>
        <p:spPr>
          <a:xfrm>
            <a:off x="9749005" y="3886447"/>
            <a:ext cx="707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845D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200" dirty="0">
              <a:solidFill>
                <a:srgbClr val="2845D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4E1618-0D36-8753-3EBE-609DC4D9AE75}"/>
              </a:ext>
            </a:extLst>
          </p:cNvPr>
          <p:cNvSpPr txBox="1"/>
          <p:nvPr/>
        </p:nvSpPr>
        <p:spPr>
          <a:xfrm>
            <a:off x="7752912" y="1391006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0168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3200" dirty="0">
              <a:solidFill>
                <a:srgbClr val="00168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43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E558B3-3956-4862-D632-0625CEB154BC}"/>
              </a:ext>
            </a:extLst>
          </p:cNvPr>
          <p:cNvSpPr txBox="1"/>
          <p:nvPr/>
        </p:nvSpPr>
        <p:spPr>
          <a:xfrm>
            <a:off x="4197091" y="314260"/>
            <a:ext cx="3797835" cy="59439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Twin Model Sample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0" name="사각형: 둥근 모서리 38">
            <a:extLst>
              <a:ext uri="{FF2B5EF4-FFF2-40B4-BE49-F238E27FC236}">
                <a16:creationId xmlns:a16="http://schemas.microsoft.com/office/drawing/2014/main" id="{883ADDB3-41EC-753B-32D2-6FA025CC6C7A}"/>
              </a:ext>
            </a:extLst>
          </p:cNvPr>
          <p:cNvSpPr/>
          <p:nvPr/>
        </p:nvSpPr>
        <p:spPr>
          <a:xfrm>
            <a:off x="424266" y="1141109"/>
            <a:ext cx="11343467" cy="4051584"/>
          </a:xfrm>
          <a:prstGeom prst="roundRect">
            <a:avLst>
              <a:gd name="adj" fmla="val 9481"/>
            </a:avLst>
          </a:prstGeom>
          <a:solidFill>
            <a:schemeClr val="bg1"/>
          </a:solidFill>
          <a:ln w="9525">
            <a:solidFill>
              <a:srgbClr val="1CC1D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자유형: 도형 5">
            <a:extLst>
              <a:ext uri="{FF2B5EF4-FFF2-40B4-BE49-F238E27FC236}">
                <a16:creationId xmlns:a16="http://schemas.microsoft.com/office/drawing/2014/main" id="{160CBD26-22B9-DEFE-CA49-93131AD5213F}"/>
              </a:ext>
            </a:extLst>
          </p:cNvPr>
          <p:cNvSpPr/>
          <p:nvPr/>
        </p:nvSpPr>
        <p:spPr>
          <a:xfrm rot="10800000">
            <a:off x="0" y="5337470"/>
            <a:ext cx="12192000" cy="1520526"/>
          </a:xfrm>
          <a:custGeom>
            <a:avLst/>
            <a:gdLst>
              <a:gd name="connsiteX0" fmla="*/ 12192000 w 12192000"/>
              <a:gd name="connsiteY0" fmla="*/ 2238192 h 2238192"/>
              <a:gd name="connsiteX1" fmla="*/ 6096000 w 12192000"/>
              <a:gd name="connsiteY1" fmla="*/ 1652908 h 2238192"/>
              <a:gd name="connsiteX2" fmla="*/ 0 w 12192000"/>
              <a:gd name="connsiteY2" fmla="*/ 2238191 h 2238192"/>
              <a:gd name="connsiteX3" fmla="*/ 0 w 12192000"/>
              <a:gd name="connsiteY3" fmla="*/ 0 h 2238192"/>
              <a:gd name="connsiteX4" fmla="*/ 12192000 w 12192000"/>
              <a:gd name="connsiteY4" fmla="*/ 0 h 2238192"/>
              <a:gd name="connsiteX5" fmla="*/ 12192000 w 12192000"/>
              <a:gd name="connsiteY5" fmla="*/ 2238192 h 223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238192">
                <a:moveTo>
                  <a:pt x="12192000" y="2238192"/>
                </a:moveTo>
                <a:lnTo>
                  <a:pt x="6096000" y="1652908"/>
                </a:lnTo>
                <a:lnTo>
                  <a:pt x="0" y="223819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238192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B0CC3-3660-D645-AB6C-DAB008B7DF15}"/>
              </a:ext>
            </a:extLst>
          </p:cNvPr>
          <p:cNvSpPr txBox="1"/>
          <p:nvPr/>
        </p:nvSpPr>
        <p:spPr>
          <a:xfrm>
            <a:off x="1694776" y="6016851"/>
            <a:ext cx="8802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 spc="-70">
                <a:ln w="3175"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ko-KR" altLang="en-US" dirty="0">
                <a:latin typeface="Pretendard ExtraBold"/>
                <a:ea typeface="Pretendard ExtraBold"/>
              </a:rPr>
              <a:t>정확한 </a:t>
            </a:r>
            <a:r>
              <a:rPr lang="en-US" altLang="ko-KR" dirty="0">
                <a:latin typeface="Pretendard ExtraBold"/>
                <a:ea typeface="Pretendard ExtraBold"/>
              </a:rPr>
              <a:t>Twin Model</a:t>
            </a:r>
            <a:r>
              <a:rPr lang="ko-KR" altLang="en-US" dirty="0">
                <a:latin typeface="Pretendard ExtraBold"/>
                <a:ea typeface="Pretendard ExtraBold"/>
              </a:rPr>
              <a:t>이 정확한 최적화 모델을 만듦</a:t>
            </a:r>
          </a:p>
        </p:txBody>
      </p:sp>
      <p:grpSp>
        <p:nvGrpSpPr>
          <p:cNvPr id="19" name="그래픽 94">
            <a:extLst>
              <a:ext uri="{FF2B5EF4-FFF2-40B4-BE49-F238E27FC236}">
                <a16:creationId xmlns:a16="http://schemas.microsoft.com/office/drawing/2014/main" id="{30484F1D-6F22-85BF-F82B-E0520C259753}"/>
              </a:ext>
            </a:extLst>
          </p:cNvPr>
          <p:cNvGrpSpPr/>
          <p:nvPr/>
        </p:nvGrpSpPr>
        <p:grpSpPr>
          <a:xfrm>
            <a:off x="774467" y="5939572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22" name="자유형: 도형 11">
              <a:extLst>
                <a:ext uri="{FF2B5EF4-FFF2-40B4-BE49-F238E27FC236}">
                  <a16:creationId xmlns:a16="http://schemas.microsoft.com/office/drawing/2014/main" id="{A078372D-22BD-E551-17AC-0F1534FA060F}"/>
                </a:ext>
              </a:extLst>
            </p:cNvPr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자유형: 도형 12">
              <a:extLst>
                <a:ext uri="{FF2B5EF4-FFF2-40B4-BE49-F238E27FC236}">
                  <a16:creationId xmlns:a16="http://schemas.microsoft.com/office/drawing/2014/main" id="{DC8189E1-6021-F1DA-5CE1-9A9ED842BD3C}"/>
                </a:ext>
              </a:extLst>
            </p:cNvPr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24" name="그래픽 94">
            <a:extLst>
              <a:ext uri="{FF2B5EF4-FFF2-40B4-BE49-F238E27FC236}">
                <a16:creationId xmlns:a16="http://schemas.microsoft.com/office/drawing/2014/main" id="{82B65006-D845-0B1D-B464-2C5A054B4027}"/>
              </a:ext>
            </a:extLst>
          </p:cNvPr>
          <p:cNvGrpSpPr/>
          <p:nvPr/>
        </p:nvGrpSpPr>
        <p:grpSpPr>
          <a:xfrm rot="10800000">
            <a:off x="10911830" y="6105300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27" name="자유형: 도형 14">
              <a:extLst>
                <a:ext uri="{FF2B5EF4-FFF2-40B4-BE49-F238E27FC236}">
                  <a16:creationId xmlns:a16="http://schemas.microsoft.com/office/drawing/2014/main" id="{BFE5C370-E352-5C4B-EE3E-3787FF966246}"/>
                </a:ext>
              </a:extLst>
            </p:cNvPr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자유형: 도형 15">
              <a:extLst>
                <a:ext uri="{FF2B5EF4-FFF2-40B4-BE49-F238E27FC236}">
                  <a16:creationId xmlns:a16="http://schemas.microsoft.com/office/drawing/2014/main" id="{77E6C8B7-2276-292F-FCB0-C64700321B90}"/>
                </a:ext>
              </a:extLst>
            </p:cNvPr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E0867326-B873-87D8-62A7-C9B4867F8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25" y="1502525"/>
            <a:ext cx="3632454" cy="152348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273C94D6-F2E4-4CAC-A71D-4A975060B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86" y="3355448"/>
            <a:ext cx="3796930" cy="1789721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0BEC2D7-C256-1F0E-B07F-EE955C547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02" y="1452565"/>
            <a:ext cx="4900735" cy="2090360"/>
          </a:xfrm>
          <a:prstGeom prst="rect">
            <a:avLst/>
          </a:prstGeom>
        </p:spPr>
      </p:pic>
      <p:sp>
        <p:nvSpPr>
          <p:cNvPr id="97" name="사각형: 둥근 모서리 6">
            <a:extLst>
              <a:ext uri="{FF2B5EF4-FFF2-40B4-BE49-F238E27FC236}">
                <a16:creationId xmlns:a16="http://schemas.microsoft.com/office/drawing/2014/main" id="{0A6E088C-6257-9600-BD16-27A55F517087}"/>
              </a:ext>
            </a:extLst>
          </p:cNvPr>
          <p:cNvSpPr/>
          <p:nvPr/>
        </p:nvSpPr>
        <p:spPr>
          <a:xfrm>
            <a:off x="6381176" y="3687702"/>
            <a:ext cx="4530657" cy="1348328"/>
          </a:xfrm>
          <a:prstGeom prst="roundRect">
            <a:avLst>
              <a:gd name="adj" fmla="val 353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98" name="TextBox 50">
            <a:extLst>
              <a:ext uri="{FF2B5EF4-FFF2-40B4-BE49-F238E27FC236}">
                <a16:creationId xmlns:a16="http://schemas.microsoft.com/office/drawing/2014/main" id="{1A8EAF5D-2A6D-574B-DCBF-F1C43FF97ABA}"/>
              </a:ext>
            </a:extLst>
          </p:cNvPr>
          <p:cNvSpPr txBox="1"/>
          <p:nvPr/>
        </p:nvSpPr>
        <p:spPr>
          <a:xfrm>
            <a:off x="6577888" y="4030175"/>
            <a:ext cx="3919336" cy="107824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PIA205B-02A_MIN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/>
                <a:ea typeface="Pretendard"/>
              </a:rPr>
              <a:t> : 0.014805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PIA205B-02A_MAX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/>
                <a:ea typeface="Pretendard"/>
              </a:rPr>
              <a:t> : 0.015085</a:t>
            </a:r>
            <a:endParaRPr lang="en-US" altLang="ko-KR" sz="1100" b="1" dirty="0">
              <a:solidFill>
                <a:schemeClr val="tx1">
                  <a:lumMod val="50000"/>
                  <a:lumOff val="50000"/>
                </a:schemeClr>
              </a:solidFill>
              <a:latin typeface="Pretendard"/>
              <a:ea typeface="Pretendar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/>
                <a:ea typeface="Pretendard"/>
              </a:rPr>
              <a:t>TI_MEAN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/>
                <a:ea typeface="Pretendard"/>
              </a:rPr>
              <a:t> : 0.098010</a:t>
            </a:r>
            <a:b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"/>
                <a:ea typeface="Pretendard"/>
              </a:rPr>
            </a:b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Pretendard"/>
              <a:ea typeface="Pretendard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CD05DCB-B1B0-F88B-7CC2-68C8F0055487}"/>
              </a:ext>
            </a:extLst>
          </p:cNvPr>
          <p:cNvSpPr txBox="1"/>
          <p:nvPr/>
        </p:nvSpPr>
        <p:spPr>
          <a:xfrm>
            <a:off x="8065525" y="3656297"/>
            <a:ext cx="1453597" cy="45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  <a:ea typeface="Pretendard"/>
              </a:rPr>
              <a:t>MAE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</a:rPr>
              <a:t>Score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/>
              <a:ea typeface="Pretendard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B1340CF-4C56-3FFE-99D3-08768D8B0881}"/>
              </a:ext>
            </a:extLst>
          </p:cNvPr>
          <p:cNvSpPr txBox="1"/>
          <p:nvPr/>
        </p:nvSpPr>
        <p:spPr>
          <a:xfrm>
            <a:off x="2257266" y="1173082"/>
            <a:ext cx="2241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PIA205B-02A_MIN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  <a:ea typeface="Pretendard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23D6E6-BEFD-3410-DE7C-704A241136DF}"/>
              </a:ext>
            </a:extLst>
          </p:cNvPr>
          <p:cNvSpPr txBox="1"/>
          <p:nvPr/>
        </p:nvSpPr>
        <p:spPr>
          <a:xfrm>
            <a:off x="2257265" y="3054554"/>
            <a:ext cx="2414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PIA205B-02A_M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  <a:ea typeface="Pretendard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FF9B9D-372E-9BF9-1F40-4CC77A205E49}"/>
              </a:ext>
            </a:extLst>
          </p:cNvPr>
          <p:cNvSpPr txBox="1"/>
          <p:nvPr/>
        </p:nvSpPr>
        <p:spPr>
          <a:xfrm>
            <a:off x="8132219" y="1164835"/>
            <a:ext cx="1320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TI_MEAN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5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E558B3-3956-4862-D632-0625CEB154BC}"/>
              </a:ext>
            </a:extLst>
          </p:cNvPr>
          <p:cNvSpPr txBox="1"/>
          <p:nvPr/>
        </p:nvSpPr>
        <p:spPr>
          <a:xfrm>
            <a:off x="4378226" y="314260"/>
            <a:ext cx="3435557" cy="59439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최적화 모델 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Sample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0" name="사각형: 둥근 모서리 38">
            <a:extLst>
              <a:ext uri="{FF2B5EF4-FFF2-40B4-BE49-F238E27FC236}">
                <a16:creationId xmlns:a16="http://schemas.microsoft.com/office/drawing/2014/main" id="{883ADDB3-41EC-753B-32D2-6FA025CC6C7A}"/>
              </a:ext>
            </a:extLst>
          </p:cNvPr>
          <p:cNvSpPr/>
          <p:nvPr/>
        </p:nvSpPr>
        <p:spPr>
          <a:xfrm>
            <a:off x="424266" y="1329949"/>
            <a:ext cx="11343467" cy="4013325"/>
          </a:xfrm>
          <a:prstGeom prst="roundRect">
            <a:avLst>
              <a:gd name="adj" fmla="val 9481"/>
            </a:avLst>
          </a:prstGeom>
          <a:solidFill>
            <a:schemeClr val="bg1"/>
          </a:solidFill>
          <a:ln w="9525">
            <a:solidFill>
              <a:srgbClr val="1CC1D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자유형: 도형 5">
            <a:extLst>
              <a:ext uri="{FF2B5EF4-FFF2-40B4-BE49-F238E27FC236}">
                <a16:creationId xmlns:a16="http://schemas.microsoft.com/office/drawing/2014/main" id="{160CBD26-22B9-DEFE-CA49-93131AD5213F}"/>
              </a:ext>
            </a:extLst>
          </p:cNvPr>
          <p:cNvSpPr/>
          <p:nvPr/>
        </p:nvSpPr>
        <p:spPr>
          <a:xfrm rot="10800000">
            <a:off x="0" y="5337470"/>
            <a:ext cx="12192000" cy="1520526"/>
          </a:xfrm>
          <a:custGeom>
            <a:avLst/>
            <a:gdLst>
              <a:gd name="connsiteX0" fmla="*/ 12192000 w 12192000"/>
              <a:gd name="connsiteY0" fmla="*/ 2238192 h 2238192"/>
              <a:gd name="connsiteX1" fmla="*/ 6096000 w 12192000"/>
              <a:gd name="connsiteY1" fmla="*/ 1652908 h 2238192"/>
              <a:gd name="connsiteX2" fmla="*/ 0 w 12192000"/>
              <a:gd name="connsiteY2" fmla="*/ 2238191 h 2238192"/>
              <a:gd name="connsiteX3" fmla="*/ 0 w 12192000"/>
              <a:gd name="connsiteY3" fmla="*/ 0 h 2238192"/>
              <a:gd name="connsiteX4" fmla="*/ 12192000 w 12192000"/>
              <a:gd name="connsiteY4" fmla="*/ 0 h 2238192"/>
              <a:gd name="connsiteX5" fmla="*/ 12192000 w 12192000"/>
              <a:gd name="connsiteY5" fmla="*/ 2238192 h 223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238192">
                <a:moveTo>
                  <a:pt x="12192000" y="2238192"/>
                </a:moveTo>
                <a:lnTo>
                  <a:pt x="6096000" y="1652908"/>
                </a:lnTo>
                <a:lnTo>
                  <a:pt x="0" y="223819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238192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9" name="그래픽 94">
            <a:extLst>
              <a:ext uri="{FF2B5EF4-FFF2-40B4-BE49-F238E27FC236}">
                <a16:creationId xmlns:a16="http://schemas.microsoft.com/office/drawing/2014/main" id="{30484F1D-6F22-85BF-F82B-E0520C259753}"/>
              </a:ext>
            </a:extLst>
          </p:cNvPr>
          <p:cNvGrpSpPr/>
          <p:nvPr/>
        </p:nvGrpSpPr>
        <p:grpSpPr>
          <a:xfrm>
            <a:off x="774467" y="5939572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22" name="자유형: 도형 11">
              <a:extLst>
                <a:ext uri="{FF2B5EF4-FFF2-40B4-BE49-F238E27FC236}">
                  <a16:creationId xmlns:a16="http://schemas.microsoft.com/office/drawing/2014/main" id="{A078372D-22BD-E551-17AC-0F1534FA060F}"/>
                </a:ext>
              </a:extLst>
            </p:cNvPr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자유형: 도형 12">
              <a:extLst>
                <a:ext uri="{FF2B5EF4-FFF2-40B4-BE49-F238E27FC236}">
                  <a16:creationId xmlns:a16="http://schemas.microsoft.com/office/drawing/2014/main" id="{DC8189E1-6021-F1DA-5CE1-9A9ED842BD3C}"/>
                </a:ext>
              </a:extLst>
            </p:cNvPr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24" name="그래픽 94">
            <a:extLst>
              <a:ext uri="{FF2B5EF4-FFF2-40B4-BE49-F238E27FC236}">
                <a16:creationId xmlns:a16="http://schemas.microsoft.com/office/drawing/2014/main" id="{82B65006-D845-0B1D-B464-2C5A054B4027}"/>
              </a:ext>
            </a:extLst>
          </p:cNvPr>
          <p:cNvGrpSpPr/>
          <p:nvPr/>
        </p:nvGrpSpPr>
        <p:grpSpPr>
          <a:xfrm rot="10800000">
            <a:off x="10911830" y="6105300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27" name="자유형: 도형 14">
              <a:extLst>
                <a:ext uri="{FF2B5EF4-FFF2-40B4-BE49-F238E27FC236}">
                  <a16:creationId xmlns:a16="http://schemas.microsoft.com/office/drawing/2014/main" id="{BFE5C370-E352-5C4B-EE3E-3787FF966246}"/>
                </a:ext>
              </a:extLst>
            </p:cNvPr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자유형: 도형 15">
              <a:extLst>
                <a:ext uri="{FF2B5EF4-FFF2-40B4-BE49-F238E27FC236}">
                  <a16:creationId xmlns:a16="http://schemas.microsoft.com/office/drawing/2014/main" id="{77E6C8B7-2276-292F-FCB0-C64700321B90}"/>
                </a:ext>
              </a:extLst>
            </p:cNvPr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7B06FBA-714C-9A2C-7D9C-0ED2FBE9E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48" y="2781417"/>
            <a:ext cx="5093331" cy="23516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FDBF96-1D9E-712B-52CF-1DD90FDE7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46" y="1764760"/>
            <a:ext cx="3198571" cy="14377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D49E07-16CD-9287-74EB-5CA98297B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46" y="3725366"/>
            <a:ext cx="3284748" cy="1480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591DDE-FC01-5B0B-21B5-FF38D1C002B7}"/>
              </a:ext>
            </a:extLst>
          </p:cNvPr>
          <p:cNvSpPr txBox="1"/>
          <p:nvPr/>
        </p:nvSpPr>
        <p:spPr>
          <a:xfrm>
            <a:off x="1694776" y="6016851"/>
            <a:ext cx="8802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 spc="-70">
                <a:ln w="3175"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dirty="0">
                <a:latin typeface="Pretendard ExtraBold"/>
                <a:ea typeface="Pretendard ExtraBold"/>
              </a:rPr>
              <a:t>FY_SUM</a:t>
            </a:r>
            <a:r>
              <a:rPr lang="ko-KR" altLang="en-US" dirty="0">
                <a:latin typeface="Pretendard ExtraBold"/>
                <a:ea typeface="Pretendard ExtraBold"/>
              </a:rPr>
              <a:t>을 최소화하는 안정적인 </a:t>
            </a:r>
            <a:r>
              <a:rPr lang="ko-KR" altLang="en-US" dirty="0" err="1">
                <a:latin typeface="Pretendard ExtraBold"/>
                <a:ea typeface="Pretendard ExtraBold"/>
              </a:rPr>
              <a:t>압력값</a:t>
            </a:r>
            <a:r>
              <a:rPr lang="ko-KR" altLang="en-US" dirty="0">
                <a:latin typeface="Pretendard ExtraBold"/>
                <a:ea typeface="Pretendard ExtraBold"/>
              </a:rPr>
              <a:t> 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EDDA6-19B2-0766-CF62-4176E9135680}"/>
              </a:ext>
            </a:extLst>
          </p:cNvPr>
          <p:cNvSpPr txBox="1"/>
          <p:nvPr/>
        </p:nvSpPr>
        <p:spPr>
          <a:xfrm>
            <a:off x="2413209" y="1329949"/>
            <a:ext cx="2241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PIA205B-02A_MIN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  <a:ea typeface="Pretendard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2384D-6264-EAB7-C4C8-613BDEA2B6BA}"/>
              </a:ext>
            </a:extLst>
          </p:cNvPr>
          <p:cNvSpPr txBox="1"/>
          <p:nvPr/>
        </p:nvSpPr>
        <p:spPr>
          <a:xfrm>
            <a:off x="2413209" y="3332062"/>
            <a:ext cx="2414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PIA205B-02A_M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  <a:ea typeface="Pretendard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86B185-5FEA-5BFE-5163-3140AD55AA78}"/>
              </a:ext>
            </a:extLst>
          </p:cNvPr>
          <p:cNvSpPr txBox="1"/>
          <p:nvPr/>
        </p:nvSpPr>
        <p:spPr>
          <a:xfrm>
            <a:off x="7834802" y="2332262"/>
            <a:ext cx="117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/>
                <a:ea typeface="Pretendard"/>
              </a:rPr>
              <a:t>FY_SUM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/>
                <a:ea typeface="Pretendard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A71A72-BFDA-B51C-DD77-363BDCCCF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55" y="1103400"/>
            <a:ext cx="5898482" cy="12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8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BA30CD8-A7CC-BD7A-3B22-25A550FB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"/>
            <a:ext cx="12192000" cy="685800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AFFA41-90EC-696A-8875-7CF2F62175F1}"/>
              </a:ext>
            </a:extLst>
          </p:cNvPr>
          <p:cNvSpPr/>
          <p:nvPr/>
        </p:nvSpPr>
        <p:spPr>
          <a:xfrm>
            <a:off x="4150151" y="1333500"/>
            <a:ext cx="3891699" cy="55245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7000">
                <a:srgbClr val="001689">
                  <a:alpha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98F9750-C4F7-2812-D804-C309A122AAB9}"/>
              </a:ext>
            </a:extLst>
          </p:cNvPr>
          <p:cNvSpPr/>
          <p:nvPr/>
        </p:nvSpPr>
        <p:spPr>
          <a:xfrm>
            <a:off x="0" y="2695576"/>
            <a:ext cx="12192000" cy="1719958"/>
          </a:xfrm>
          <a:prstGeom prst="roundRect">
            <a:avLst>
              <a:gd name="adj" fmla="val 0"/>
            </a:avLst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0CC3359-78F7-DBF8-C648-0AB7843CD841}"/>
              </a:ext>
            </a:extLst>
          </p:cNvPr>
          <p:cNvSpPr/>
          <p:nvPr/>
        </p:nvSpPr>
        <p:spPr>
          <a:xfrm>
            <a:off x="4150151" y="2742581"/>
            <a:ext cx="3891699" cy="1625947"/>
          </a:xfrm>
          <a:prstGeom prst="roundRect">
            <a:avLst>
              <a:gd name="adj" fmla="val 0"/>
            </a:avLst>
          </a:prstGeom>
          <a:solidFill>
            <a:srgbClr val="001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E558B3-3956-4862-D632-0625CEB154BC}"/>
              </a:ext>
            </a:extLst>
          </p:cNvPr>
          <p:cNvSpPr txBox="1"/>
          <p:nvPr/>
        </p:nvSpPr>
        <p:spPr>
          <a:xfrm>
            <a:off x="2514732" y="559288"/>
            <a:ext cx="7162538" cy="606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spc="-100" dirty="0" err="1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틸다</a:t>
            </a:r>
            <a:r>
              <a:rPr lang="ko-KR" altLang="en-US" sz="3200" spc="-1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제조 설비 제어 최적화 서비스 </a:t>
            </a:r>
            <a:r>
              <a:rPr lang="en-US" altLang="ko-KR" sz="3200" spc="-100" dirty="0" err="1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ArgMax</a:t>
            </a:r>
            <a:r>
              <a:rPr lang="en-US" altLang="ko-KR" sz="3200" spc="-1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®</a:t>
            </a:r>
            <a:endParaRPr lang="ko-KR" altLang="en-US" sz="3200" spc="-100" dirty="0">
              <a:ln w="3175">
                <a:solidFill>
                  <a:srgbClr val="001689">
                    <a:alpha val="30000"/>
                  </a:srgbClr>
                </a:solidFill>
              </a:ln>
              <a:solidFill>
                <a:srgbClr val="00168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68712-9CE5-2E43-DD21-92376D06898E}"/>
              </a:ext>
            </a:extLst>
          </p:cNvPr>
          <p:cNvSpPr txBox="1"/>
          <p:nvPr/>
        </p:nvSpPr>
        <p:spPr>
          <a:xfrm>
            <a:off x="3695700" y="314260"/>
            <a:ext cx="480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“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적정 가격으로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,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쉽게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설비 운영 효율성을 개선해 줄 수 있는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“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785423-9068-7460-EFA4-17EDE5B9E1C0}"/>
              </a:ext>
            </a:extLst>
          </p:cNvPr>
          <p:cNvSpPr/>
          <p:nvPr/>
        </p:nvSpPr>
        <p:spPr>
          <a:xfrm>
            <a:off x="4477353" y="2972557"/>
            <a:ext cx="3237295" cy="1165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최적화 </a:t>
            </a:r>
            <a:r>
              <a:rPr lang="en-US" altLang="ko-KR" dirty="0">
                <a:ln w="3175">
                  <a:noFill/>
                </a:ln>
                <a:solidFill>
                  <a:srgbClr val="1BB6C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KPI 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선택 및 세팅</a:t>
            </a:r>
            <a:endParaRPr lang="en-US" altLang="ko-KR" dirty="0">
              <a:ln w="3175"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en-US" altLang="ko-KR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최대화</a:t>
            </a:r>
            <a:r>
              <a:rPr lang="en-US" altLang="ko-KR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최소화 등</a:t>
            </a:r>
            <a:r>
              <a:rPr lang="en-US" altLang="ko-KR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</a:p>
          <a:p>
            <a:pPr algn="ctr"/>
            <a:r>
              <a:rPr lang="ko-KR" altLang="en-US" dirty="0">
                <a:ln w="3175">
                  <a:noFill/>
                </a:ln>
                <a:solidFill>
                  <a:srgbClr val="1BB6C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변수 제약사항 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세팅</a:t>
            </a:r>
            <a:endParaRPr lang="en-US" altLang="ko-KR" dirty="0">
              <a:ln w="3175"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en-US" altLang="ko-KR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가변 </a:t>
            </a:r>
            <a:r>
              <a:rPr lang="en-US" altLang="ko-KR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range 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결정 등</a:t>
            </a:r>
            <a:r>
              <a:rPr lang="en-US" altLang="ko-KR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940CB8-0564-4D59-9FC8-787CC98B0D89}"/>
              </a:ext>
            </a:extLst>
          </p:cNvPr>
          <p:cNvSpPr/>
          <p:nvPr/>
        </p:nvSpPr>
        <p:spPr>
          <a:xfrm>
            <a:off x="8426340" y="2946505"/>
            <a:ext cx="3194160" cy="1218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분석 결과 도출</a:t>
            </a:r>
            <a:r>
              <a:rPr lang="en-US" altLang="ko-KR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선택된</a:t>
            </a:r>
            <a:endParaRPr lang="en-US" altLang="ko-KR" dirty="0">
              <a:ln w="3175"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en-US" altLang="ko-KR" dirty="0">
                <a:ln w="3175">
                  <a:noFill/>
                </a:ln>
                <a:solidFill>
                  <a:srgbClr val="1BB6C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KPI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를 최적화하는</a:t>
            </a:r>
            <a:endParaRPr lang="en-US" altLang="ko-KR" dirty="0">
              <a:ln w="3175"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의사결정 안 도출</a:t>
            </a:r>
            <a:r>
              <a:rPr lang="en-US" altLang="ko-KR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dirty="0">
                <a:ln w="3175">
                  <a:noFill/>
                </a:ln>
                <a:solidFill>
                  <a:srgbClr val="1BB6C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REST API </a:t>
            </a:r>
            <a:r>
              <a:rPr lang="ko-KR" altLang="en-US" dirty="0">
                <a:ln w="3175">
                  <a:noFill/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및 </a:t>
            </a:r>
            <a:r>
              <a:rPr lang="en-US" altLang="ko-KR" dirty="0">
                <a:ln w="3175">
                  <a:noFill/>
                </a:ln>
                <a:solidFill>
                  <a:srgbClr val="1BB6C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dashboard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</a:t>
            </a:r>
            <a:r>
              <a:rPr lang="en-US" altLang="ko-KR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결과값 제공</a:t>
            </a:r>
            <a:endParaRPr lang="en-US" altLang="ko-KR" dirty="0">
              <a:ln w="3175"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5851B5D-E594-3667-2669-C29DCE1F4E87}"/>
              </a:ext>
            </a:extLst>
          </p:cNvPr>
          <p:cNvGrpSpPr/>
          <p:nvPr/>
        </p:nvGrpSpPr>
        <p:grpSpPr>
          <a:xfrm>
            <a:off x="786551" y="4696149"/>
            <a:ext cx="2825640" cy="1849978"/>
            <a:chOff x="532286" y="4361060"/>
            <a:chExt cx="3364004" cy="220245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3ACFD0B-63A0-5BB1-78D7-C016C196326A}"/>
                </a:ext>
              </a:extLst>
            </p:cNvPr>
            <p:cNvSpPr/>
            <p:nvPr/>
          </p:nvSpPr>
          <p:spPr>
            <a:xfrm>
              <a:off x="532286" y="4361060"/>
              <a:ext cx="3364004" cy="2202452"/>
            </a:xfrm>
            <a:prstGeom prst="roundRect">
              <a:avLst>
                <a:gd name="adj" fmla="val 353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A981AA3-B640-1D34-3868-BDC702DA3A4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2275" t="22549" b="4253"/>
            <a:stretch/>
          </p:blipFill>
          <p:spPr>
            <a:xfrm>
              <a:off x="655978" y="4490881"/>
              <a:ext cx="3122355" cy="1960839"/>
            </a:xfrm>
            <a:prstGeom prst="rect">
              <a:avLst/>
            </a:prstGeom>
            <a:ln w="3175">
              <a:solidFill>
                <a:srgbClr val="001689"/>
              </a:solidFill>
            </a:ln>
            <a:effectLst/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0D8182-5281-0864-0B35-601F62FD08DC}"/>
              </a:ext>
            </a:extLst>
          </p:cNvPr>
          <p:cNvGrpSpPr/>
          <p:nvPr/>
        </p:nvGrpSpPr>
        <p:grpSpPr>
          <a:xfrm>
            <a:off x="4683180" y="4696148"/>
            <a:ext cx="2825640" cy="1849978"/>
            <a:chOff x="4413998" y="4361059"/>
            <a:chExt cx="3364004" cy="220245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D178755-D90B-3A61-9F12-F91D4B6FCBEB}"/>
                </a:ext>
              </a:extLst>
            </p:cNvPr>
            <p:cNvSpPr/>
            <p:nvPr/>
          </p:nvSpPr>
          <p:spPr>
            <a:xfrm>
              <a:off x="4413998" y="4361059"/>
              <a:ext cx="3364004" cy="2202452"/>
            </a:xfrm>
            <a:prstGeom prst="roundRect">
              <a:avLst>
                <a:gd name="adj" fmla="val 353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15F00C8-0132-4DCB-F9C6-D677018ACF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3875" y="4487551"/>
              <a:ext cx="3104250" cy="1949469"/>
            </a:xfrm>
            <a:prstGeom prst="rect">
              <a:avLst/>
            </a:prstGeom>
            <a:ln w="3175">
              <a:solidFill>
                <a:srgbClr val="001689"/>
              </a:solidFill>
            </a:ln>
            <a:effectLst/>
          </p:spPr>
        </p:pic>
      </p:grp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BFC9C0A-BE8F-2B71-6736-675D6127B230}"/>
              </a:ext>
            </a:extLst>
          </p:cNvPr>
          <p:cNvSpPr/>
          <p:nvPr/>
        </p:nvSpPr>
        <p:spPr>
          <a:xfrm rot="5400000">
            <a:off x="3322914" y="3390864"/>
            <a:ext cx="1934522" cy="391551"/>
          </a:xfrm>
          <a:prstGeom prst="triangle">
            <a:avLst/>
          </a:prstGeom>
          <a:gradFill>
            <a:gsLst>
              <a:gs pos="0">
                <a:srgbClr val="49A0FF"/>
              </a:gs>
              <a:gs pos="75000">
                <a:srgbClr val="29ABE2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416874B-603F-D0A9-EF0D-36ACA69DC62E}"/>
              </a:ext>
            </a:extLst>
          </p:cNvPr>
          <p:cNvSpPr/>
          <p:nvPr/>
        </p:nvSpPr>
        <p:spPr>
          <a:xfrm rot="5400000">
            <a:off x="7183177" y="3390868"/>
            <a:ext cx="1934520" cy="391551"/>
          </a:xfrm>
          <a:prstGeom prst="triangle">
            <a:avLst/>
          </a:prstGeom>
          <a:gradFill>
            <a:gsLst>
              <a:gs pos="0">
                <a:srgbClr val="79B9FF"/>
              </a:gs>
              <a:gs pos="75000">
                <a:srgbClr val="79B9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712A84-CE8C-84B4-E18A-785A5CE6E31B}"/>
              </a:ext>
            </a:extLst>
          </p:cNvPr>
          <p:cNvSpPr/>
          <p:nvPr/>
        </p:nvSpPr>
        <p:spPr>
          <a:xfrm>
            <a:off x="780610" y="3310204"/>
            <a:ext cx="2775941" cy="490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기업 데이터셋 </a:t>
            </a:r>
            <a:r>
              <a:rPr lang="en-US" altLang="ko-KR" dirty="0">
                <a:ln w="3175">
                  <a:noFill/>
                </a:ln>
                <a:solidFill>
                  <a:srgbClr val="1BB6C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drag-n-drop</a:t>
            </a:r>
          </a:p>
          <a:p>
            <a:pPr algn="ctr"/>
            <a:r>
              <a:rPr lang="ko-KR" altLang="en-US" dirty="0">
                <a:ln w="3175"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간편 업로드</a:t>
            </a:r>
            <a:endParaRPr lang="en-US" altLang="ko-KR" dirty="0">
              <a:ln w="3175"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F98A21-2E72-8808-8C28-9783C4B5203F}"/>
              </a:ext>
            </a:extLst>
          </p:cNvPr>
          <p:cNvGrpSpPr/>
          <p:nvPr/>
        </p:nvGrpSpPr>
        <p:grpSpPr>
          <a:xfrm>
            <a:off x="8610600" y="4696148"/>
            <a:ext cx="2825640" cy="1849978"/>
            <a:chOff x="8341418" y="4361059"/>
            <a:chExt cx="3364004" cy="2202452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F33577E-E310-4BD2-F5EF-656D51C5E677}"/>
                </a:ext>
              </a:extLst>
            </p:cNvPr>
            <p:cNvSpPr/>
            <p:nvPr/>
          </p:nvSpPr>
          <p:spPr>
            <a:xfrm>
              <a:off x="8341418" y="4361059"/>
              <a:ext cx="3364004" cy="2202452"/>
            </a:xfrm>
            <a:prstGeom prst="roundRect">
              <a:avLst>
                <a:gd name="adj" fmla="val 353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F4C7101-601F-3408-0F1E-638E0E4BE9A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1295" y="4487551"/>
              <a:ext cx="3104250" cy="1949469"/>
            </a:xfrm>
            <a:prstGeom prst="rect">
              <a:avLst/>
            </a:prstGeom>
            <a:ln w="3175">
              <a:solidFill>
                <a:srgbClr val="001689"/>
              </a:solidFill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9C131AD-5AB7-A748-7839-2F344FD4FD43}"/>
              </a:ext>
            </a:extLst>
          </p:cNvPr>
          <p:cNvGrpSpPr/>
          <p:nvPr/>
        </p:nvGrpSpPr>
        <p:grpSpPr>
          <a:xfrm>
            <a:off x="1714859" y="2293768"/>
            <a:ext cx="907586" cy="403408"/>
            <a:chOff x="1587701" y="1778008"/>
            <a:chExt cx="1161901" cy="516448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079F372-D554-E3B8-F79B-8FF928DD7B7F}"/>
                </a:ext>
              </a:extLst>
            </p:cNvPr>
            <p:cNvSpPr/>
            <p:nvPr/>
          </p:nvSpPr>
          <p:spPr>
            <a:xfrm>
              <a:off x="1587701" y="1778008"/>
              <a:ext cx="594991" cy="516448"/>
            </a:xfrm>
            <a:custGeom>
              <a:avLst/>
              <a:gdLst>
                <a:gd name="connsiteX0" fmla="*/ 183743 w 594991"/>
                <a:gd name="connsiteY0" fmla="*/ 409966 h 516448"/>
                <a:gd name="connsiteX1" fmla="*/ 201847 w 594991"/>
                <a:gd name="connsiteY1" fmla="*/ 209117 h 516448"/>
                <a:gd name="connsiteX2" fmla="*/ 240620 w 594991"/>
                <a:gd name="connsiteY2" fmla="*/ 145398 h 516448"/>
                <a:gd name="connsiteX3" fmla="*/ 297496 w 594991"/>
                <a:gd name="connsiteY3" fmla="*/ 127580 h 516448"/>
                <a:gd name="connsiteX4" fmla="*/ 354087 w 594991"/>
                <a:gd name="connsiteY4" fmla="*/ 145398 h 516448"/>
                <a:gd name="connsiteX5" fmla="*/ 394998 w 594991"/>
                <a:gd name="connsiteY5" fmla="*/ 215959 h 516448"/>
                <a:gd name="connsiteX6" fmla="*/ 411248 w 594991"/>
                <a:gd name="connsiteY6" fmla="*/ 409966 h 516448"/>
                <a:gd name="connsiteX7" fmla="*/ 407827 w 594991"/>
                <a:gd name="connsiteY7" fmla="*/ 516449 h 516448"/>
                <a:gd name="connsiteX8" fmla="*/ 589290 w 594991"/>
                <a:gd name="connsiteY8" fmla="*/ 516449 h 516448"/>
                <a:gd name="connsiteX9" fmla="*/ 594992 w 594991"/>
                <a:gd name="connsiteY9" fmla="*/ 409966 h 516448"/>
                <a:gd name="connsiteX10" fmla="*/ 505615 w 594991"/>
                <a:gd name="connsiteY10" fmla="*/ 83248 h 516448"/>
                <a:gd name="connsiteX11" fmla="*/ 297496 w 594991"/>
                <a:gd name="connsiteY11" fmla="*/ 0 h 516448"/>
                <a:gd name="connsiteX12" fmla="*/ 89947 w 594991"/>
                <a:gd name="connsiteY12" fmla="*/ 82107 h 516448"/>
                <a:gd name="connsiteX13" fmla="*/ 0 w 594991"/>
                <a:gd name="connsiteY13" fmla="*/ 408255 h 516448"/>
                <a:gd name="connsiteX14" fmla="*/ 5274 w 594991"/>
                <a:gd name="connsiteY14" fmla="*/ 516449 h 516448"/>
                <a:gd name="connsiteX15" fmla="*/ 186879 w 594991"/>
                <a:gd name="connsiteY15" fmla="*/ 516449 h 516448"/>
                <a:gd name="connsiteX16" fmla="*/ 183743 w 594991"/>
                <a:gd name="connsiteY16" fmla="*/ 409966 h 51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4991" h="516448">
                  <a:moveTo>
                    <a:pt x="183743" y="409966"/>
                  </a:moveTo>
                  <a:cubicBezTo>
                    <a:pt x="183743" y="315885"/>
                    <a:pt x="189730" y="248887"/>
                    <a:pt x="201847" y="209117"/>
                  </a:cubicBezTo>
                  <a:cubicBezTo>
                    <a:pt x="210970" y="178469"/>
                    <a:pt x="223942" y="157230"/>
                    <a:pt x="240620" y="145398"/>
                  </a:cubicBezTo>
                  <a:cubicBezTo>
                    <a:pt x="257298" y="133567"/>
                    <a:pt x="276256" y="127580"/>
                    <a:pt x="297496" y="127580"/>
                  </a:cubicBezTo>
                  <a:cubicBezTo>
                    <a:pt x="318735" y="127580"/>
                    <a:pt x="337552" y="133567"/>
                    <a:pt x="354087" y="145398"/>
                  </a:cubicBezTo>
                  <a:cubicBezTo>
                    <a:pt x="370480" y="157230"/>
                    <a:pt x="384164" y="180750"/>
                    <a:pt x="394998" y="215959"/>
                  </a:cubicBezTo>
                  <a:cubicBezTo>
                    <a:pt x="405832" y="251168"/>
                    <a:pt x="411248" y="315885"/>
                    <a:pt x="411248" y="409966"/>
                  </a:cubicBezTo>
                  <a:cubicBezTo>
                    <a:pt x="411248" y="450592"/>
                    <a:pt x="410108" y="486086"/>
                    <a:pt x="407827" y="516449"/>
                  </a:cubicBezTo>
                  <a:lnTo>
                    <a:pt x="589290" y="516449"/>
                  </a:lnTo>
                  <a:cubicBezTo>
                    <a:pt x="593139" y="483663"/>
                    <a:pt x="594992" y="448169"/>
                    <a:pt x="594992" y="409966"/>
                  </a:cubicBezTo>
                  <a:cubicBezTo>
                    <a:pt x="594992" y="257868"/>
                    <a:pt x="565199" y="148962"/>
                    <a:pt x="505615" y="83248"/>
                  </a:cubicBezTo>
                  <a:cubicBezTo>
                    <a:pt x="455581" y="27797"/>
                    <a:pt x="386303" y="0"/>
                    <a:pt x="297496" y="0"/>
                  </a:cubicBezTo>
                  <a:cubicBezTo>
                    <a:pt x="208689" y="0"/>
                    <a:pt x="139554" y="27369"/>
                    <a:pt x="89947" y="82107"/>
                  </a:cubicBezTo>
                  <a:cubicBezTo>
                    <a:pt x="29935" y="148534"/>
                    <a:pt x="0" y="257155"/>
                    <a:pt x="0" y="408255"/>
                  </a:cubicBezTo>
                  <a:cubicBezTo>
                    <a:pt x="0" y="447313"/>
                    <a:pt x="1711" y="483378"/>
                    <a:pt x="5274" y="516449"/>
                  </a:cubicBezTo>
                  <a:lnTo>
                    <a:pt x="186879" y="516449"/>
                  </a:lnTo>
                  <a:cubicBezTo>
                    <a:pt x="184741" y="486514"/>
                    <a:pt x="183743" y="451019"/>
                    <a:pt x="183743" y="409966"/>
                  </a:cubicBezTo>
                  <a:close/>
                </a:path>
              </a:pathLst>
            </a:custGeom>
            <a:solidFill>
              <a:srgbClr val="A3CDEE"/>
            </a:solidFill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95B734A-2091-5816-D64C-6480CC05B1E9}"/>
                </a:ext>
              </a:extLst>
            </p:cNvPr>
            <p:cNvSpPr/>
            <p:nvPr/>
          </p:nvSpPr>
          <p:spPr>
            <a:xfrm>
              <a:off x="2347049" y="1778008"/>
              <a:ext cx="402553" cy="516306"/>
            </a:xfrm>
            <a:custGeom>
              <a:avLst/>
              <a:gdLst>
                <a:gd name="connsiteX0" fmla="*/ 402553 w 402553"/>
                <a:gd name="connsiteY0" fmla="*/ 0 h 516306"/>
                <a:gd name="connsiteX1" fmla="*/ 260006 w 402553"/>
                <a:gd name="connsiteY1" fmla="*/ 0 h 516306"/>
                <a:gd name="connsiteX2" fmla="*/ 149389 w 402553"/>
                <a:gd name="connsiteY2" fmla="*/ 128293 h 516306"/>
                <a:gd name="connsiteX3" fmla="*/ 0 w 402553"/>
                <a:gd name="connsiteY3" fmla="*/ 202987 h 516306"/>
                <a:gd name="connsiteX4" fmla="*/ 0 w 402553"/>
                <a:gd name="connsiteY4" fmla="*/ 342541 h 516306"/>
                <a:gd name="connsiteX5" fmla="*/ 226935 w 402553"/>
                <a:gd name="connsiteY5" fmla="*/ 225937 h 516306"/>
                <a:gd name="connsiteX6" fmla="*/ 226935 w 402553"/>
                <a:gd name="connsiteY6" fmla="*/ 516306 h 516306"/>
                <a:gd name="connsiteX7" fmla="*/ 402553 w 402553"/>
                <a:gd name="connsiteY7" fmla="*/ 516306 h 516306"/>
                <a:gd name="connsiteX8" fmla="*/ 402553 w 402553"/>
                <a:gd name="connsiteY8" fmla="*/ 0 h 51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553" h="516306">
                  <a:moveTo>
                    <a:pt x="402553" y="0"/>
                  </a:moveTo>
                  <a:lnTo>
                    <a:pt x="260006" y="0"/>
                  </a:lnTo>
                  <a:cubicBezTo>
                    <a:pt x="240049" y="48894"/>
                    <a:pt x="203130" y="91658"/>
                    <a:pt x="149389" y="128293"/>
                  </a:cubicBezTo>
                  <a:cubicBezTo>
                    <a:pt x="95649" y="164927"/>
                    <a:pt x="45900" y="189873"/>
                    <a:pt x="0" y="202987"/>
                  </a:cubicBezTo>
                  <a:lnTo>
                    <a:pt x="0" y="342541"/>
                  </a:lnTo>
                  <a:cubicBezTo>
                    <a:pt x="87096" y="317310"/>
                    <a:pt x="162646" y="278537"/>
                    <a:pt x="226935" y="225937"/>
                  </a:cubicBezTo>
                  <a:lnTo>
                    <a:pt x="226935" y="516306"/>
                  </a:lnTo>
                  <a:lnTo>
                    <a:pt x="402553" y="516306"/>
                  </a:lnTo>
                  <a:lnTo>
                    <a:pt x="402553" y="0"/>
                  </a:lnTo>
                  <a:close/>
                </a:path>
              </a:pathLst>
            </a:custGeom>
            <a:solidFill>
              <a:srgbClr val="A3CDEE"/>
            </a:solidFill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BC412216-34F5-18C3-178E-51ED9AAAAD4B}"/>
              </a:ext>
            </a:extLst>
          </p:cNvPr>
          <p:cNvSpPr/>
          <p:nvPr/>
        </p:nvSpPr>
        <p:spPr>
          <a:xfrm>
            <a:off x="5636365" y="1924071"/>
            <a:ext cx="223043" cy="381004"/>
          </a:xfrm>
          <a:custGeom>
            <a:avLst/>
            <a:gdLst>
              <a:gd name="connsiteX0" fmla="*/ 206982 w 223043"/>
              <a:gd name="connsiteY0" fmla="*/ 86592 h 381004"/>
              <a:gd name="connsiteX1" fmla="*/ 166899 w 223043"/>
              <a:gd name="connsiteY1" fmla="*/ 17458 h 381004"/>
              <a:gd name="connsiteX2" fmla="*/ 111452 w 223043"/>
              <a:gd name="connsiteY2" fmla="*/ 0 h 381004"/>
              <a:gd name="connsiteX3" fmla="*/ 55726 w 223043"/>
              <a:gd name="connsiteY3" fmla="*/ 17458 h 381004"/>
              <a:gd name="connsiteX4" fmla="*/ 17737 w 223043"/>
              <a:gd name="connsiteY4" fmla="*/ 79888 h 381004"/>
              <a:gd name="connsiteX5" fmla="*/ 0 w 223043"/>
              <a:gd name="connsiteY5" fmla="*/ 276675 h 381004"/>
              <a:gd name="connsiteX6" fmla="*/ 3073 w 223043"/>
              <a:gd name="connsiteY6" fmla="*/ 381004 h 381004"/>
              <a:gd name="connsiteX7" fmla="*/ 219692 w 223043"/>
              <a:gd name="connsiteY7" fmla="*/ 381004 h 381004"/>
              <a:gd name="connsiteX8" fmla="*/ 223044 w 223043"/>
              <a:gd name="connsiteY8" fmla="*/ 276675 h 381004"/>
              <a:gd name="connsiteX9" fmla="*/ 206982 w 223043"/>
              <a:gd name="connsiteY9" fmla="*/ 86592 h 381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43" h="381004">
                <a:moveTo>
                  <a:pt x="206982" y="86592"/>
                </a:moveTo>
                <a:cubicBezTo>
                  <a:pt x="196368" y="52095"/>
                  <a:pt x="182960" y="29050"/>
                  <a:pt x="166899" y="17458"/>
                </a:cubicBezTo>
                <a:cubicBezTo>
                  <a:pt x="150698" y="5866"/>
                  <a:pt x="132262" y="0"/>
                  <a:pt x="111452" y="0"/>
                </a:cubicBezTo>
                <a:cubicBezTo>
                  <a:pt x="90642" y="0"/>
                  <a:pt x="72067" y="5866"/>
                  <a:pt x="55726" y="17458"/>
                </a:cubicBezTo>
                <a:cubicBezTo>
                  <a:pt x="39385" y="29050"/>
                  <a:pt x="26676" y="49860"/>
                  <a:pt x="17737" y="79888"/>
                </a:cubicBezTo>
                <a:cubicBezTo>
                  <a:pt x="5866" y="118854"/>
                  <a:pt x="0" y="184497"/>
                  <a:pt x="0" y="276675"/>
                </a:cubicBezTo>
                <a:cubicBezTo>
                  <a:pt x="0" y="317038"/>
                  <a:pt x="978" y="351815"/>
                  <a:pt x="3073" y="381004"/>
                </a:cubicBezTo>
                <a:lnTo>
                  <a:pt x="219692" y="381004"/>
                </a:lnTo>
                <a:cubicBezTo>
                  <a:pt x="221926" y="351256"/>
                  <a:pt x="223044" y="316479"/>
                  <a:pt x="223044" y="276675"/>
                </a:cubicBezTo>
                <a:cubicBezTo>
                  <a:pt x="222904" y="184357"/>
                  <a:pt x="217597" y="121089"/>
                  <a:pt x="206982" y="86592"/>
                </a:cubicBezTo>
                <a:close/>
              </a:path>
            </a:pathLst>
          </a:custGeom>
          <a:noFill/>
          <a:ln w="139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C001A56-03B7-B2CC-E9E0-BC3859292BA2}"/>
              </a:ext>
            </a:extLst>
          </p:cNvPr>
          <p:cNvGrpSpPr/>
          <p:nvPr/>
        </p:nvGrpSpPr>
        <p:grpSpPr>
          <a:xfrm>
            <a:off x="5596347" y="2303071"/>
            <a:ext cx="999306" cy="395248"/>
            <a:chOff x="5456338" y="1788453"/>
            <a:chExt cx="1279323" cy="506003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A07AA0E-A14B-FAB3-968D-216B00517179}"/>
                </a:ext>
              </a:extLst>
            </p:cNvPr>
            <p:cNvSpPr/>
            <p:nvPr/>
          </p:nvSpPr>
          <p:spPr>
            <a:xfrm>
              <a:off x="5456338" y="1788453"/>
              <a:ext cx="582958" cy="506003"/>
            </a:xfrm>
            <a:custGeom>
              <a:avLst/>
              <a:gdLst>
                <a:gd name="connsiteX0" fmla="*/ 180027 w 582958"/>
                <a:gd name="connsiteY0" fmla="*/ 401675 h 506003"/>
                <a:gd name="connsiteX1" fmla="*/ 197765 w 582958"/>
                <a:gd name="connsiteY1" fmla="*/ 204888 h 506003"/>
                <a:gd name="connsiteX2" fmla="*/ 235753 w 582958"/>
                <a:gd name="connsiteY2" fmla="*/ 142458 h 506003"/>
                <a:gd name="connsiteX3" fmla="*/ 291479 w 582958"/>
                <a:gd name="connsiteY3" fmla="*/ 125000 h 506003"/>
                <a:gd name="connsiteX4" fmla="*/ 346926 w 582958"/>
                <a:gd name="connsiteY4" fmla="*/ 142458 h 506003"/>
                <a:gd name="connsiteX5" fmla="*/ 387010 w 582958"/>
                <a:gd name="connsiteY5" fmla="*/ 211592 h 506003"/>
                <a:gd name="connsiteX6" fmla="*/ 402931 w 582958"/>
                <a:gd name="connsiteY6" fmla="*/ 401675 h 506003"/>
                <a:gd name="connsiteX7" fmla="*/ 399579 w 582958"/>
                <a:gd name="connsiteY7" fmla="*/ 506004 h 506003"/>
                <a:gd name="connsiteX8" fmla="*/ 577372 w 582958"/>
                <a:gd name="connsiteY8" fmla="*/ 506004 h 506003"/>
                <a:gd name="connsiteX9" fmla="*/ 582958 w 582958"/>
                <a:gd name="connsiteY9" fmla="*/ 401675 h 506003"/>
                <a:gd name="connsiteX10" fmla="*/ 495389 w 582958"/>
                <a:gd name="connsiteY10" fmla="*/ 81564 h 506003"/>
                <a:gd name="connsiteX11" fmla="*/ 291479 w 582958"/>
                <a:gd name="connsiteY11" fmla="*/ 0 h 506003"/>
                <a:gd name="connsiteX12" fmla="*/ 88128 w 582958"/>
                <a:gd name="connsiteY12" fmla="*/ 80447 h 506003"/>
                <a:gd name="connsiteX13" fmla="*/ 0 w 582958"/>
                <a:gd name="connsiteY13" fmla="*/ 399999 h 506003"/>
                <a:gd name="connsiteX14" fmla="*/ 5168 w 582958"/>
                <a:gd name="connsiteY14" fmla="*/ 506004 h 506003"/>
                <a:gd name="connsiteX15" fmla="*/ 183100 w 582958"/>
                <a:gd name="connsiteY15" fmla="*/ 506004 h 506003"/>
                <a:gd name="connsiteX16" fmla="*/ 180027 w 582958"/>
                <a:gd name="connsiteY16" fmla="*/ 401675 h 5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2958" h="506003">
                  <a:moveTo>
                    <a:pt x="180027" y="401675"/>
                  </a:moveTo>
                  <a:cubicBezTo>
                    <a:pt x="180027" y="309496"/>
                    <a:pt x="185893" y="243854"/>
                    <a:pt x="197765" y="204888"/>
                  </a:cubicBezTo>
                  <a:cubicBezTo>
                    <a:pt x="206703" y="174860"/>
                    <a:pt x="219412" y="154050"/>
                    <a:pt x="235753" y="142458"/>
                  </a:cubicBezTo>
                  <a:cubicBezTo>
                    <a:pt x="252094" y="130866"/>
                    <a:pt x="270669" y="125000"/>
                    <a:pt x="291479" y="125000"/>
                  </a:cubicBezTo>
                  <a:cubicBezTo>
                    <a:pt x="312289" y="125000"/>
                    <a:pt x="330725" y="130866"/>
                    <a:pt x="346926" y="142458"/>
                  </a:cubicBezTo>
                  <a:cubicBezTo>
                    <a:pt x="362987" y="154050"/>
                    <a:pt x="376395" y="177094"/>
                    <a:pt x="387010" y="211592"/>
                  </a:cubicBezTo>
                  <a:cubicBezTo>
                    <a:pt x="397624" y="246089"/>
                    <a:pt x="402931" y="309496"/>
                    <a:pt x="402931" y="401675"/>
                  </a:cubicBezTo>
                  <a:cubicBezTo>
                    <a:pt x="402931" y="441479"/>
                    <a:pt x="401814" y="476255"/>
                    <a:pt x="399579" y="506004"/>
                  </a:cubicBezTo>
                  <a:lnTo>
                    <a:pt x="577372" y="506004"/>
                  </a:lnTo>
                  <a:cubicBezTo>
                    <a:pt x="581143" y="473881"/>
                    <a:pt x="582958" y="439105"/>
                    <a:pt x="582958" y="401675"/>
                  </a:cubicBezTo>
                  <a:cubicBezTo>
                    <a:pt x="582958" y="252653"/>
                    <a:pt x="553769" y="145949"/>
                    <a:pt x="495389" y="81564"/>
                  </a:cubicBezTo>
                  <a:cubicBezTo>
                    <a:pt x="446367" y="27235"/>
                    <a:pt x="378490" y="0"/>
                    <a:pt x="291479" y="0"/>
                  </a:cubicBezTo>
                  <a:cubicBezTo>
                    <a:pt x="204468" y="0"/>
                    <a:pt x="136731" y="26816"/>
                    <a:pt x="88128" y="80447"/>
                  </a:cubicBezTo>
                  <a:cubicBezTo>
                    <a:pt x="29329" y="145530"/>
                    <a:pt x="0" y="251955"/>
                    <a:pt x="0" y="399999"/>
                  </a:cubicBezTo>
                  <a:cubicBezTo>
                    <a:pt x="0" y="438267"/>
                    <a:pt x="1676" y="473602"/>
                    <a:pt x="5168" y="506004"/>
                  </a:cubicBezTo>
                  <a:lnTo>
                    <a:pt x="183100" y="506004"/>
                  </a:lnTo>
                  <a:cubicBezTo>
                    <a:pt x="181005" y="476674"/>
                    <a:pt x="180027" y="441898"/>
                    <a:pt x="180027" y="401675"/>
                  </a:cubicBezTo>
                  <a:close/>
                </a:path>
              </a:pathLst>
            </a:custGeom>
            <a:solidFill>
              <a:srgbClr val="A3CDEE"/>
            </a:solidFill>
            <a:ln w="1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DB7084B-533F-8B31-77B4-1450C3398445}"/>
                </a:ext>
              </a:extLst>
            </p:cNvPr>
            <p:cNvSpPr/>
            <p:nvPr/>
          </p:nvSpPr>
          <p:spPr>
            <a:xfrm>
              <a:off x="6152703" y="1788453"/>
              <a:ext cx="582958" cy="506003"/>
            </a:xfrm>
            <a:custGeom>
              <a:avLst/>
              <a:gdLst>
                <a:gd name="connsiteX0" fmla="*/ 492316 w 582958"/>
                <a:gd name="connsiteY0" fmla="*/ 420390 h 506003"/>
                <a:gd name="connsiteX1" fmla="*/ 561171 w 582958"/>
                <a:gd name="connsiteY1" fmla="*/ 319831 h 506003"/>
                <a:gd name="connsiteX2" fmla="*/ 582958 w 582958"/>
                <a:gd name="connsiteY2" fmla="*/ 218714 h 506003"/>
                <a:gd name="connsiteX3" fmla="*/ 506981 w 582958"/>
                <a:gd name="connsiteY3" fmla="*/ 62709 h 506003"/>
                <a:gd name="connsiteX4" fmla="*/ 298183 w 582958"/>
                <a:gd name="connsiteY4" fmla="*/ 0 h 506003"/>
                <a:gd name="connsiteX5" fmla="*/ 96089 w 582958"/>
                <a:gd name="connsiteY5" fmla="*/ 54190 h 506003"/>
                <a:gd name="connsiteX6" fmla="*/ 0 w 582958"/>
                <a:gd name="connsiteY6" fmla="*/ 232681 h 506003"/>
                <a:gd name="connsiteX7" fmla="*/ 171508 w 582958"/>
                <a:gd name="connsiteY7" fmla="*/ 247765 h 506003"/>
                <a:gd name="connsiteX8" fmla="*/ 208239 w 582958"/>
                <a:gd name="connsiteY8" fmla="*/ 153351 h 506003"/>
                <a:gd name="connsiteX9" fmla="*/ 293993 w 582958"/>
                <a:gd name="connsiteY9" fmla="*/ 125000 h 506003"/>
                <a:gd name="connsiteX10" fmla="*/ 379468 w 582958"/>
                <a:gd name="connsiteY10" fmla="*/ 152095 h 506003"/>
                <a:gd name="connsiteX11" fmla="*/ 410333 w 582958"/>
                <a:gd name="connsiteY11" fmla="*/ 229608 h 506003"/>
                <a:gd name="connsiteX12" fmla="*/ 374859 w 582958"/>
                <a:gd name="connsiteY12" fmla="*/ 321787 h 506003"/>
                <a:gd name="connsiteX13" fmla="*/ 232122 w 582958"/>
                <a:gd name="connsiteY13" fmla="*/ 450418 h 506003"/>
                <a:gd name="connsiteX14" fmla="*/ 166061 w 582958"/>
                <a:gd name="connsiteY14" fmla="*/ 506004 h 506003"/>
                <a:gd name="connsiteX15" fmla="*/ 397764 w 582958"/>
                <a:gd name="connsiteY15" fmla="*/ 506004 h 506003"/>
                <a:gd name="connsiteX16" fmla="*/ 492316 w 582958"/>
                <a:gd name="connsiteY16" fmla="*/ 420390 h 5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2958" h="506003">
                  <a:moveTo>
                    <a:pt x="492316" y="420390"/>
                  </a:moveTo>
                  <a:cubicBezTo>
                    <a:pt x="523741" y="385334"/>
                    <a:pt x="546646" y="351815"/>
                    <a:pt x="561171" y="319831"/>
                  </a:cubicBezTo>
                  <a:cubicBezTo>
                    <a:pt x="575696" y="287848"/>
                    <a:pt x="582958" y="254189"/>
                    <a:pt x="582958" y="218714"/>
                  </a:cubicBezTo>
                  <a:cubicBezTo>
                    <a:pt x="582958" y="156564"/>
                    <a:pt x="557679" y="104469"/>
                    <a:pt x="506981" y="62709"/>
                  </a:cubicBezTo>
                  <a:cubicBezTo>
                    <a:pt x="456283" y="20950"/>
                    <a:pt x="386730" y="0"/>
                    <a:pt x="298183" y="0"/>
                  </a:cubicBezTo>
                  <a:cubicBezTo>
                    <a:pt x="217317" y="0"/>
                    <a:pt x="149999" y="18017"/>
                    <a:pt x="96089" y="54190"/>
                  </a:cubicBezTo>
                  <a:cubicBezTo>
                    <a:pt x="42179" y="90363"/>
                    <a:pt x="10195" y="149860"/>
                    <a:pt x="0" y="232681"/>
                  </a:cubicBezTo>
                  <a:lnTo>
                    <a:pt x="171508" y="247765"/>
                  </a:lnTo>
                  <a:cubicBezTo>
                    <a:pt x="174720" y="203770"/>
                    <a:pt x="187010" y="172346"/>
                    <a:pt x="208239" y="153351"/>
                  </a:cubicBezTo>
                  <a:cubicBezTo>
                    <a:pt x="229468" y="134357"/>
                    <a:pt x="258099" y="125000"/>
                    <a:pt x="293993" y="125000"/>
                  </a:cubicBezTo>
                  <a:cubicBezTo>
                    <a:pt x="330306" y="125000"/>
                    <a:pt x="358797" y="134078"/>
                    <a:pt x="379468" y="152095"/>
                  </a:cubicBezTo>
                  <a:cubicBezTo>
                    <a:pt x="400138" y="170111"/>
                    <a:pt x="410333" y="195949"/>
                    <a:pt x="410333" y="229608"/>
                  </a:cubicBezTo>
                  <a:cubicBezTo>
                    <a:pt x="410333" y="260055"/>
                    <a:pt x="398462" y="290781"/>
                    <a:pt x="374859" y="321787"/>
                  </a:cubicBezTo>
                  <a:cubicBezTo>
                    <a:pt x="357261" y="344273"/>
                    <a:pt x="309775" y="387150"/>
                    <a:pt x="232122" y="450418"/>
                  </a:cubicBezTo>
                  <a:cubicBezTo>
                    <a:pt x="208100" y="469971"/>
                    <a:pt x="186172" y="488406"/>
                    <a:pt x="166061" y="506004"/>
                  </a:cubicBezTo>
                  <a:lnTo>
                    <a:pt x="397764" y="506004"/>
                  </a:lnTo>
                  <a:cubicBezTo>
                    <a:pt x="442316" y="469552"/>
                    <a:pt x="473881" y="440920"/>
                    <a:pt x="492316" y="420390"/>
                  </a:cubicBezTo>
                  <a:close/>
                </a:path>
              </a:pathLst>
            </a:custGeom>
            <a:solidFill>
              <a:srgbClr val="A3CDEE"/>
            </a:solidFill>
            <a:ln w="13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63" name="그래픽 62">
            <a:extLst>
              <a:ext uri="{FF2B5EF4-FFF2-40B4-BE49-F238E27FC236}">
                <a16:creationId xmlns:a16="http://schemas.microsoft.com/office/drawing/2014/main" id="{097FB0E1-85CA-22DE-9D9A-3E40F1E18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1715" y="2302928"/>
            <a:ext cx="1003410" cy="3952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A3D0B6-F870-5A7E-C7BC-3845ADE90B6C}"/>
              </a:ext>
            </a:extLst>
          </p:cNvPr>
          <p:cNvSpPr txBox="1"/>
          <p:nvPr/>
        </p:nvSpPr>
        <p:spPr>
          <a:xfrm>
            <a:off x="1379938" y="1773499"/>
            <a:ext cx="15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n w="3175">
                  <a:noFill/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데이터 업로드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620B5-1677-E051-77ED-4EC11C7BC9B4}"/>
              </a:ext>
            </a:extLst>
          </p:cNvPr>
          <p:cNvSpPr txBox="1"/>
          <p:nvPr/>
        </p:nvSpPr>
        <p:spPr>
          <a:xfrm>
            <a:off x="5535324" y="1773499"/>
            <a:ext cx="112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n w="3175">
                  <a:noFill/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변수 세팅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B8FEC-319D-C465-5AD9-0B610431D3DC}"/>
              </a:ext>
            </a:extLst>
          </p:cNvPr>
          <p:cNvSpPr txBox="1"/>
          <p:nvPr/>
        </p:nvSpPr>
        <p:spPr>
          <a:xfrm>
            <a:off x="9421585" y="1773499"/>
            <a:ext cx="120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n w="3175">
                  <a:noFill/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결과 도출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C0911AF-EADF-ACA6-EA30-652C2844F718}"/>
              </a:ext>
            </a:extLst>
          </p:cNvPr>
          <p:cNvSpPr/>
          <p:nvPr/>
        </p:nvSpPr>
        <p:spPr>
          <a:xfrm>
            <a:off x="839799" y="1762229"/>
            <a:ext cx="2673313" cy="391872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75B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003BA0B0-334F-73E9-4226-6791328BE49D}"/>
              </a:ext>
            </a:extLst>
          </p:cNvPr>
          <p:cNvSpPr/>
          <p:nvPr/>
        </p:nvSpPr>
        <p:spPr>
          <a:xfrm>
            <a:off x="4759344" y="1762229"/>
            <a:ext cx="2673313" cy="391872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75B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F81A6A5-D9FC-9061-D0BF-967C1B7A5D38}"/>
              </a:ext>
            </a:extLst>
          </p:cNvPr>
          <p:cNvSpPr/>
          <p:nvPr/>
        </p:nvSpPr>
        <p:spPr>
          <a:xfrm>
            <a:off x="8686763" y="1762229"/>
            <a:ext cx="2673313" cy="391872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75B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BA30CD8-A7CC-BD7A-3B22-25A550FB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88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516503D-8583-956A-E6B7-359A2C441447}"/>
              </a:ext>
            </a:extLst>
          </p:cNvPr>
          <p:cNvGrpSpPr/>
          <p:nvPr/>
        </p:nvGrpSpPr>
        <p:grpSpPr>
          <a:xfrm>
            <a:off x="2641463" y="1200774"/>
            <a:ext cx="4356834" cy="340445"/>
            <a:chOff x="2855970" y="1113370"/>
            <a:chExt cx="4185844" cy="408799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88A326B2-DEEA-C5A4-8056-0FF72E7F4D4A}"/>
                </a:ext>
              </a:extLst>
            </p:cNvPr>
            <p:cNvSpPr/>
            <p:nvPr/>
          </p:nvSpPr>
          <p:spPr>
            <a:xfrm>
              <a:off x="2855970" y="1113370"/>
              <a:ext cx="4185844" cy="408799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8BEEAB5-14E1-F1D0-EFE1-6875230E399F}"/>
                </a:ext>
              </a:extLst>
            </p:cNvPr>
            <p:cNvSpPr txBox="1"/>
            <p:nvPr/>
          </p:nvSpPr>
          <p:spPr>
            <a:xfrm>
              <a:off x="4592302" y="1116786"/>
              <a:ext cx="713180" cy="36957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latinLnBrk="1"/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6F9A03-050C-566A-FDC7-82DBE890C851}"/>
              </a:ext>
            </a:extLst>
          </p:cNvPr>
          <p:cNvGrpSpPr/>
          <p:nvPr/>
        </p:nvGrpSpPr>
        <p:grpSpPr>
          <a:xfrm>
            <a:off x="7286625" y="1200774"/>
            <a:ext cx="4356834" cy="340445"/>
            <a:chOff x="7402349" y="1113370"/>
            <a:chExt cx="4185844" cy="408799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BBC312E3-18E0-D7EE-8235-F08A59D09445}"/>
                </a:ext>
              </a:extLst>
            </p:cNvPr>
            <p:cNvSpPr/>
            <p:nvPr/>
          </p:nvSpPr>
          <p:spPr>
            <a:xfrm>
              <a:off x="7402349" y="1113370"/>
              <a:ext cx="4185844" cy="408799"/>
            </a:xfrm>
            <a:prstGeom prst="round2SameRect">
              <a:avLst/>
            </a:prstGeom>
            <a:solidFill>
              <a:srgbClr val="1CC1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03328E-86DA-28FB-CF7D-525DEB1A25BD}"/>
                </a:ext>
              </a:extLst>
            </p:cNvPr>
            <p:cNvSpPr txBox="1"/>
            <p:nvPr/>
          </p:nvSpPr>
          <p:spPr>
            <a:xfrm>
              <a:off x="8874818" y="1116786"/>
              <a:ext cx="1240906" cy="36957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latinLnBrk="1"/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적용 결과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8092CB-A2DA-DE65-11E6-39CE61E37241}"/>
              </a:ext>
            </a:extLst>
          </p:cNvPr>
          <p:cNvGrpSpPr/>
          <p:nvPr/>
        </p:nvGrpSpPr>
        <p:grpSpPr>
          <a:xfrm>
            <a:off x="570933" y="1200774"/>
            <a:ext cx="1767699" cy="340445"/>
            <a:chOff x="570933" y="1132420"/>
            <a:chExt cx="1767699" cy="408799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32400646-68A7-13CC-9D33-64F932060150}"/>
                </a:ext>
              </a:extLst>
            </p:cNvPr>
            <p:cNvSpPr/>
            <p:nvPr/>
          </p:nvSpPr>
          <p:spPr>
            <a:xfrm>
              <a:off x="570933" y="1132420"/>
              <a:ext cx="1767699" cy="408799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F327AD-ED8A-2A4C-6D16-71F4983D156D}"/>
                </a:ext>
              </a:extLst>
            </p:cNvPr>
            <p:cNvSpPr txBox="1"/>
            <p:nvPr/>
          </p:nvSpPr>
          <p:spPr>
            <a:xfrm>
              <a:off x="920294" y="1138967"/>
              <a:ext cx="1068976" cy="36957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Pretendard" panose="020B0600000101010101" charset="-127"/>
                </a:defRPr>
              </a:lvl1pPr>
            </a:lstStyle>
            <a:p>
              <a:r>
                <a:rPr lang="en-US" altLang="ko-KR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Task</a:t>
              </a:r>
              <a:endPara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DBE1F0-0900-50E5-8C3E-184DF046ED05}"/>
              </a:ext>
            </a:extLst>
          </p:cNvPr>
          <p:cNvSpPr/>
          <p:nvPr/>
        </p:nvSpPr>
        <p:spPr>
          <a:xfrm>
            <a:off x="-1" y="5573908"/>
            <a:ext cx="12191999" cy="1284095"/>
          </a:xfrm>
          <a:prstGeom prst="roundRect">
            <a:avLst>
              <a:gd name="adj" fmla="val 0"/>
            </a:avLst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7F5745-8D20-BF22-11CE-A38637ADE1E6}"/>
              </a:ext>
            </a:extLst>
          </p:cNvPr>
          <p:cNvSpPr/>
          <p:nvPr/>
        </p:nvSpPr>
        <p:spPr>
          <a:xfrm>
            <a:off x="407989" y="1492423"/>
            <a:ext cx="11376023" cy="39105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F254B7C-B7DD-B1A6-AF4A-EF479BA9C61B}"/>
              </a:ext>
            </a:extLst>
          </p:cNvPr>
          <p:cNvSpPr/>
          <p:nvPr/>
        </p:nvSpPr>
        <p:spPr>
          <a:xfrm>
            <a:off x="407989" y="1492422"/>
            <a:ext cx="2068511" cy="391055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5D6940-4314-67CB-934C-D00E696614B5}"/>
              </a:ext>
            </a:extLst>
          </p:cNvPr>
          <p:cNvSpPr txBox="1"/>
          <p:nvPr/>
        </p:nvSpPr>
        <p:spPr>
          <a:xfrm>
            <a:off x="4349371" y="314260"/>
            <a:ext cx="3493264" cy="5924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틸다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솔루션 적용 사례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3A388F3-7D1C-1FB3-3D4B-B5030DA7CB1B}"/>
              </a:ext>
            </a:extLst>
          </p:cNvPr>
          <p:cNvSpPr txBox="1"/>
          <p:nvPr/>
        </p:nvSpPr>
        <p:spPr>
          <a:xfrm>
            <a:off x="2597637" y="6007029"/>
            <a:ext cx="6996726" cy="4308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pc="-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sz="2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동일 </a:t>
            </a:r>
            <a:r>
              <a:rPr lang="en-US" altLang="ko-KR" sz="2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backbone </a:t>
            </a:r>
            <a:r>
              <a:rPr lang="ko-KR" altLang="en-US" sz="2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솔루션으로 다양한 산업 분야의 최적화에 활용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7F69EC-6DB4-B7CC-36F2-673D5002BC5F}"/>
              </a:ext>
            </a:extLst>
          </p:cNvPr>
          <p:cNvSpPr txBox="1"/>
          <p:nvPr/>
        </p:nvSpPr>
        <p:spPr>
          <a:xfrm>
            <a:off x="470298" y="1755207"/>
            <a:ext cx="780139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설비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운영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최적화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AEB559-ECE2-1607-2015-42FB02FD1327}"/>
              </a:ext>
            </a:extLst>
          </p:cNvPr>
          <p:cNvSpPr txBox="1"/>
          <p:nvPr/>
        </p:nvSpPr>
        <p:spPr>
          <a:xfrm>
            <a:off x="470298" y="2731526"/>
            <a:ext cx="78742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R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프로세스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  <a:p>
            <a:pPr marR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최적화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3B91CE-0256-76E7-AE30-C510D62396F1}"/>
              </a:ext>
            </a:extLst>
          </p:cNvPr>
          <p:cNvSpPr txBox="1"/>
          <p:nvPr/>
        </p:nvSpPr>
        <p:spPr>
          <a:xfrm>
            <a:off x="470297" y="3724877"/>
            <a:ext cx="1133498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R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배송 최적화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  <a:p>
            <a:pPr marR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개발 진행 중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349306-371D-EC49-BDC5-AAEC2D5D044A}"/>
              </a:ext>
            </a:extLst>
          </p:cNvPr>
          <p:cNvSpPr txBox="1"/>
          <p:nvPr/>
        </p:nvSpPr>
        <p:spPr>
          <a:xfrm>
            <a:off x="470297" y="4688043"/>
            <a:ext cx="1133497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R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가격 최적화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  <a:p>
            <a:pPr marR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개발 진행 중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" panose="020B0600000101010101" charset="-127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" panose="020B0600000101010101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445012B-2A5F-680B-8D78-C1B6CD28EF39}"/>
              </a:ext>
            </a:extLst>
          </p:cNvPr>
          <p:cNvGrpSpPr/>
          <p:nvPr/>
        </p:nvGrpSpPr>
        <p:grpSpPr>
          <a:xfrm>
            <a:off x="2476500" y="2485188"/>
            <a:ext cx="9294184" cy="1945188"/>
            <a:chOff x="1932652" y="2682917"/>
            <a:chExt cx="9564687" cy="1945188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C750C89-EFE4-C674-12DD-25E8E0016411}"/>
                </a:ext>
              </a:extLst>
            </p:cNvPr>
            <p:cNvCxnSpPr/>
            <p:nvPr/>
          </p:nvCxnSpPr>
          <p:spPr>
            <a:xfrm>
              <a:off x="1932652" y="2682917"/>
              <a:ext cx="956468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03E5A9C-E2DD-F3B2-94F6-CD583182BF46}"/>
                </a:ext>
              </a:extLst>
            </p:cNvPr>
            <p:cNvCxnSpPr/>
            <p:nvPr/>
          </p:nvCxnSpPr>
          <p:spPr>
            <a:xfrm>
              <a:off x="1932652" y="3655511"/>
              <a:ext cx="956468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D2B1E8E-334D-D116-8D17-B721B955C258}"/>
                </a:ext>
              </a:extLst>
            </p:cNvPr>
            <p:cNvCxnSpPr/>
            <p:nvPr/>
          </p:nvCxnSpPr>
          <p:spPr>
            <a:xfrm>
              <a:off x="1932652" y="4628105"/>
              <a:ext cx="956468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21147D0-A9ED-9BE8-F50B-80BA835F85AA}"/>
              </a:ext>
            </a:extLst>
          </p:cNvPr>
          <p:cNvCxnSpPr>
            <a:cxnSpLocks/>
          </p:cNvCxnSpPr>
          <p:nvPr/>
        </p:nvCxnSpPr>
        <p:spPr>
          <a:xfrm>
            <a:off x="7206530" y="1087205"/>
            <a:ext cx="0" cy="396814"/>
          </a:xfrm>
          <a:prstGeom prst="line">
            <a:avLst/>
          </a:prstGeom>
          <a:ln w="3175">
            <a:solidFill>
              <a:schemeClr val="bg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E32262B-011E-235A-38E3-E716E482C488}"/>
              </a:ext>
            </a:extLst>
          </p:cNvPr>
          <p:cNvSpPr txBox="1"/>
          <p:nvPr/>
        </p:nvSpPr>
        <p:spPr>
          <a:xfrm>
            <a:off x="2785287" y="1796784"/>
            <a:ext cx="2694969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20</a:t>
            </a: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년 이상 경력의 설비 엔지니어가 경험적으로 운영</a:t>
            </a:r>
            <a:endParaRPr lang="en-US" altLang="ko-KR" sz="1100" spc="-7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8AF6605-A326-F24C-69F9-F513F22DC0D2}"/>
              </a:ext>
            </a:extLst>
          </p:cNvPr>
          <p:cNvSpPr txBox="1"/>
          <p:nvPr/>
        </p:nvSpPr>
        <p:spPr>
          <a:xfrm>
            <a:off x="2785287" y="2077749"/>
            <a:ext cx="168828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연간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98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억원 가량의 전기세 지출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5CCF684-59FD-3ED1-B353-E0A128D18FF3}"/>
              </a:ext>
            </a:extLst>
          </p:cNvPr>
          <p:cNvSpPr txBox="1"/>
          <p:nvPr/>
        </p:nvSpPr>
        <p:spPr>
          <a:xfrm>
            <a:off x="2785287" y="2671530"/>
            <a:ext cx="251585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타사 최적화 솔루션 사용 후</a:t>
            </a:r>
            <a:r>
              <a:rPr lang="en-US" altLang="ko-KR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, </a:t>
            </a: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제지 커팅 프로세스</a:t>
            </a:r>
            <a:endParaRPr lang="en-US" altLang="ko-KR" sz="1100" spc="-7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  <a:p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설정 전문인력이 경험적으로 추가 튜닝</a:t>
            </a:r>
            <a:endParaRPr lang="en-US" altLang="ko-KR" sz="1100" spc="-7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F0085D-54EC-7706-E11D-E719BC2411CF}"/>
              </a:ext>
            </a:extLst>
          </p:cNvPr>
          <p:cNvSpPr txBox="1"/>
          <p:nvPr/>
        </p:nvSpPr>
        <p:spPr>
          <a:xfrm>
            <a:off x="2785287" y="3101952"/>
            <a:ext cx="206595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과생산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미생산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및 높은 프로세스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중단률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F28BA8-C83F-C772-0FA9-08DD3E1DA961}"/>
              </a:ext>
            </a:extLst>
          </p:cNvPr>
          <p:cNvSpPr txBox="1"/>
          <p:nvPr/>
        </p:nvSpPr>
        <p:spPr>
          <a:xfrm>
            <a:off x="2785287" y="3666346"/>
            <a:ext cx="2625304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노선 담당자가 기간 별 오더 수량 정보를 이용하여 주기적으로 노선 업데이트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C6BF67-B68D-EB73-A5A2-B14CF2F9D2D7}"/>
              </a:ext>
            </a:extLst>
          </p:cNvPr>
          <p:cNvSpPr txBox="1"/>
          <p:nvPr/>
        </p:nvSpPr>
        <p:spPr>
          <a:xfrm>
            <a:off x="2785287" y="4071378"/>
            <a:ext cx="1297791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노선 별 과도한 </a:t>
            </a:r>
            <a:r>
              <a:rPr lang="ko-KR" altLang="en-US" sz="1100" spc="-7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용차</a:t>
            </a:r>
            <a:r>
              <a:rPr lang="ko-KR" altLang="en-US" sz="1100" spc="-7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 비용</a:t>
            </a:r>
            <a:endParaRPr lang="en-US" altLang="ko-KR" sz="1100" spc="-7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0CC616-BD3A-825D-D184-B92F697332EE}"/>
              </a:ext>
            </a:extLst>
          </p:cNvPr>
          <p:cNvSpPr txBox="1"/>
          <p:nvPr/>
        </p:nvSpPr>
        <p:spPr>
          <a:xfrm>
            <a:off x="2785287" y="4598943"/>
            <a:ext cx="271164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가격 담당자가 경험적으로 설정한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fixed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pricing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적용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029D1F-A1D3-CE0D-F652-F6BDD98A034A}"/>
              </a:ext>
            </a:extLst>
          </p:cNvPr>
          <p:cNvSpPr txBox="1"/>
          <p:nvPr/>
        </p:nvSpPr>
        <p:spPr>
          <a:xfrm>
            <a:off x="2785287" y="4821435"/>
            <a:ext cx="1271502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습관적인 할인 정책 적용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5E6AC53-E686-E55A-82F0-4573419A60D4}"/>
              </a:ext>
            </a:extLst>
          </p:cNvPr>
          <p:cNvSpPr txBox="1"/>
          <p:nvPr/>
        </p:nvSpPr>
        <p:spPr>
          <a:xfrm>
            <a:off x="2785287" y="5062976"/>
            <a:ext cx="195053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인기일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vs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비인기일 간 심한 매출 등락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B25CB8F-5D7E-090F-9E1A-297FEFDB9E97}"/>
              </a:ext>
            </a:extLst>
          </p:cNvPr>
          <p:cNvCxnSpPr>
            <a:cxnSpLocks/>
          </p:cNvCxnSpPr>
          <p:nvPr/>
        </p:nvCxnSpPr>
        <p:spPr>
          <a:xfrm>
            <a:off x="7130256" y="1534148"/>
            <a:ext cx="0" cy="386882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A16285F-DC1E-0140-5447-00A34953DB9A}"/>
              </a:ext>
            </a:extLst>
          </p:cNvPr>
          <p:cNvSpPr txBox="1"/>
          <p:nvPr/>
        </p:nvSpPr>
        <p:spPr>
          <a:xfrm>
            <a:off x="7424988" y="1796784"/>
            <a:ext cx="2125582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Product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의 양과 질은 동등 수준으로 유지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36C3A1E-A668-9D0B-0ACB-D3E7644C6517}"/>
              </a:ext>
            </a:extLst>
          </p:cNvPr>
          <p:cNvSpPr txBox="1"/>
          <p:nvPr/>
        </p:nvSpPr>
        <p:spPr>
          <a:xfrm>
            <a:off x="7424988" y="2077749"/>
            <a:ext cx="216405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연간 소모전력 </a:t>
            </a:r>
            <a:r>
              <a:rPr lang="en-US" altLang="ko-KR" dirty="0">
                <a:solidFill>
                  <a:srgbClr val="017A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36%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이상 저감 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(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출력 기준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D75596-7C0B-26F1-D11F-025AD014CFC0}"/>
              </a:ext>
            </a:extLst>
          </p:cNvPr>
          <p:cNvSpPr txBox="1"/>
          <p:nvPr/>
        </p:nvSpPr>
        <p:spPr>
          <a:xfrm>
            <a:off x="7424988" y="2671530"/>
            <a:ext cx="2278188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기존 최적화 솔루션과 프로세스 담당자 대체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DB95C1F-FB24-F8D2-DDAF-426F28DC0F50}"/>
              </a:ext>
            </a:extLst>
          </p:cNvPr>
          <p:cNvSpPr txBox="1"/>
          <p:nvPr/>
        </p:nvSpPr>
        <p:spPr>
          <a:xfrm>
            <a:off x="7424989" y="2961961"/>
            <a:ext cx="254759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프로세스 </a:t>
            </a:r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중단률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dirty="0">
                <a:solidFill>
                  <a:srgbClr val="017A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50%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개선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, </a:t>
            </a:r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과생산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, </a:t>
            </a:r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미생산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0,</a:t>
            </a:r>
          </a:p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trim loss(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자원 </a:t>
            </a:r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낭비량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 </a:t>
            </a:r>
            <a:r>
              <a:rPr lang="en-US" altLang="ko-KR" dirty="0">
                <a:solidFill>
                  <a:srgbClr val="017A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10%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저감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F5C5EFD-3BDD-8302-8515-2D2ED4E469EA}"/>
              </a:ext>
            </a:extLst>
          </p:cNvPr>
          <p:cNvSpPr txBox="1"/>
          <p:nvPr/>
        </p:nvSpPr>
        <p:spPr>
          <a:xfrm>
            <a:off x="7448794" y="3532340"/>
            <a:ext cx="2082621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배송 오더 수량에 맞는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dynamic routing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6F4A3B1-A5EF-353E-19C7-43816C730604}"/>
              </a:ext>
            </a:extLst>
          </p:cNvPr>
          <p:cNvSpPr txBox="1"/>
          <p:nvPr/>
        </p:nvSpPr>
        <p:spPr>
          <a:xfrm>
            <a:off x="7448794" y="3755825"/>
            <a:ext cx="1581843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복화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/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합짐을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통한 운영 효율화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C4403D-EB2E-961C-6EDA-E184D40C65DB}"/>
              </a:ext>
            </a:extLst>
          </p:cNvPr>
          <p:cNvSpPr txBox="1"/>
          <p:nvPr/>
        </p:nvSpPr>
        <p:spPr>
          <a:xfrm>
            <a:off x="7448795" y="3979310"/>
            <a:ext cx="138223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용차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비용 </a:t>
            </a:r>
            <a:r>
              <a:rPr lang="en-US" altLang="ko-KR" dirty="0">
                <a:solidFill>
                  <a:srgbClr val="017A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20%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저감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66A522-12A9-5AC6-FC42-C66A1E10147F}"/>
              </a:ext>
            </a:extLst>
          </p:cNvPr>
          <p:cNvSpPr txBox="1"/>
          <p:nvPr/>
        </p:nvSpPr>
        <p:spPr>
          <a:xfrm>
            <a:off x="7448794" y="4202795"/>
            <a:ext cx="2254381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지입차량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운영비 </a:t>
            </a:r>
            <a:r>
              <a:rPr lang="en-US" altLang="ko-KR" dirty="0">
                <a:solidFill>
                  <a:srgbClr val="017A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20%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저감 목표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B804AF5-AE9E-2038-EC31-DE5F4AFDA5DC}"/>
              </a:ext>
            </a:extLst>
          </p:cNvPr>
          <p:cNvSpPr txBox="1"/>
          <p:nvPr/>
        </p:nvSpPr>
        <p:spPr>
          <a:xfrm>
            <a:off x="7448794" y="4493420"/>
            <a:ext cx="2786116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Dynamic pricing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적용으로 비인기일 고객 유입 증가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D61D02E-74BA-CE43-9A67-EDFEB61D5EB8}"/>
              </a:ext>
            </a:extLst>
          </p:cNvPr>
          <p:cNvSpPr txBox="1"/>
          <p:nvPr/>
        </p:nvSpPr>
        <p:spPr>
          <a:xfrm>
            <a:off x="7448794" y="4725437"/>
            <a:ext cx="2786116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매출 </a:t>
            </a:r>
            <a:r>
              <a:rPr lang="en-US" altLang="ko-KR" dirty="0">
                <a:solidFill>
                  <a:srgbClr val="017A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10%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이상 증가 목표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3E03238-1413-9344-EE38-F4CB2869E09C}"/>
              </a:ext>
            </a:extLst>
          </p:cNvPr>
          <p:cNvSpPr txBox="1"/>
          <p:nvPr/>
        </p:nvSpPr>
        <p:spPr>
          <a:xfrm>
            <a:off x="7448794" y="4957453"/>
            <a:ext cx="2786116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매출 등락 폭 저감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및 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congestion control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효과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17C5104A-9828-EFB8-97EF-9AAD44D8FB1C}"/>
              </a:ext>
            </a:extLst>
          </p:cNvPr>
          <p:cNvSpPr/>
          <p:nvPr/>
        </p:nvSpPr>
        <p:spPr>
          <a:xfrm rot="5400000">
            <a:off x="2622157" y="1840745"/>
            <a:ext cx="10688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D2EAAFA0-694F-3D8C-ACDB-3552C7DA6EBA}"/>
              </a:ext>
            </a:extLst>
          </p:cNvPr>
          <p:cNvSpPr/>
          <p:nvPr/>
        </p:nvSpPr>
        <p:spPr>
          <a:xfrm rot="5400000">
            <a:off x="2622157" y="2117354"/>
            <a:ext cx="10688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17" name="이등변 삼각형 116">
            <a:extLst>
              <a:ext uri="{FF2B5EF4-FFF2-40B4-BE49-F238E27FC236}">
                <a16:creationId xmlns:a16="http://schemas.microsoft.com/office/drawing/2014/main" id="{1B757C8D-454F-AE2F-E636-C82234DE25EC}"/>
              </a:ext>
            </a:extLst>
          </p:cNvPr>
          <p:cNvSpPr/>
          <p:nvPr/>
        </p:nvSpPr>
        <p:spPr>
          <a:xfrm rot="5400000">
            <a:off x="2622157" y="2719501"/>
            <a:ext cx="10688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D7662EE3-57C9-9B2E-2F99-55B4D73CD9C4}"/>
              </a:ext>
            </a:extLst>
          </p:cNvPr>
          <p:cNvSpPr/>
          <p:nvPr/>
        </p:nvSpPr>
        <p:spPr>
          <a:xfrm rot="5400000">
            <a:off x="2622157" y="3147671"/>
            <a:ext cx="10688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19" name="이등변 삼각형 118">
            <a:extLst>
              <a:ext uri="{FF2B5EF4-FFF2-40B4-BE49-F238E27FC236}">
                <a16:creationId xmlns:a16="http://schemas.microsoft.com/office/drawing/2014/main" id="{7A5FF126-E66A-6614-55BB-128C87A011DE}"/>
              </a:ext>
            </a:extLst>
          </p:cNvPr>
          <p:cNvSpPr/>
          <p:nvPr/>
        </p:nvSpPr>
        <p:spPr>
          <a:xfrm rot="5400000">
            <a:off x="2622157" y="3704911"/>
            <a:ext cx="10688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20" name="이등변 삼각형 119">
            <a:extLst>
              <a:ext uri="{FF2B5EF4-FFF2-40B4-BE49-F238E27FC236}">
                <a16:creationId xmlns:a16="http://schemas.microsoft.com/office/drawing/2014/main" id="{0A82E703-007E-25DA-B063-52A5FF8755E4}"/>
              </a:ext>
            </a:extLst>
          </p:cNvPr>
          <p:cNvSpPr/>
          <p:nvPr/>
        </p:nvSpPr>
        <p:spPr>
          <a:xfrm rot="5400000">
            <a:off x="2622157" y="4104649"/>
            <a:ext cx="10688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B2956AB5-EE31-55B8-74FD-6360C6320646}"/>
              </a:ext>
            </a:extLst>
          </p:cNvPr>
          <p:cNvSpPr/>
          <p:nvPr/>
        </p:nvSpPr>
        <p:spPr>
          <a:xfrm rot="5400000">
            <a:off x="2622157" y="4627452"/>
            <a:ext cx="10688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22" name="이등변 삼각형 121">
            <a:extLst>
              <a:ext uri="{FF2B5EF4-FFF2-40B4-BE49-F238E27FC236}">
                <a16:creationId xmlns:a16="http://schemas.microsoft.com/office/drawing/2014/main" id="{1533B3C7-3C8D-1DF2-C59F-56D9248D2525}"/>
              </a:ext>
            </a:extLst>
          </p:cNvPr>
          <p:cNvSpPr/>
          <p:nvPr/>
        </p:nvSpPr>
        <p:spPr>
          <a:xfrm rot="5400000">
            <a:off x="2622157" y="4861076"/>
            <a:ext cx="10688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23" name="이등변 삼각형 122">
            <a:extLst>
              <a:ext uri="{FF2B5EF4-FFF2-40B4-BE49-F238E27FC236}">
                <a16:creationId xmlns:a16="http://schemas.microsoft.com/office/drawing/2014/main" id="{4BF82F93-82F8-EFED-665E-70E3DF933524}"/>
              </a:ext>
            </a:extLst>
          </p:cNvPr>
          <p:cNvSpPr/>
          <p:nvPr/>
        </p:nvSpPr>
        <p:spPr>
          <a:xfrm rot="5400000">
            <a:off x="2622157" y="5099727"/>
            <a:ext cx="106889" cy="9214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33" name="이등변 삼각형 132">
            <a:extLst>
              <a:ext uri="{FF2B5EF4-FFF2-40B4-BE49-F238E27FC236}">
                <a16:creationId xmlns:a16="http://schemas.microsoft.com/office/drawing/2014/main" id="{DAF5D31D-8C78-2281-B6A4-80D3352F1B78}"/>
              </a:ext>
            </a:extLst>
          </p:cNvPr>
          <p:cNvSpPr/>
          <p:nvPr/>
        </p:nvSpPr>
        <p:spPr>
          <a:xfrm rot="5400000">
            <a:off x="7270371" y="1840745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34" name="이등변 삼각형 133">
            <a:extLst>
              <a:ext uri="{FF2B5EF4-FFF2-40B4-BE49-F238E27FC236}">
                <a16:creationId xmlns:a16="http://schemas.microsoft.com/office/drawing/2014/main" id="{EEE59C51-70E2-1EDB-6195-C26EC3112D39}"/>
              </a:ext>
            </a:extLst>
          </p:cNvPr>
          <p:cNvSpPr/>
          <p:nvPr/>
        </p:nvSpPr>
        <p:spPr>
          <a:xfrm rot="5400000">
            <a:off x="7270371" y="2117355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35" name="이등변 삼각형 134">
            <a:extLst>
              <a:ext uri="{FF2B5EF4-FFF2-40B4-BE49-F238E27FC236}">
                <a16:creationId xmlns:a16="http://schemas.microsoft.com/office/drawing/2014/main" id="{0F820CDA-3287-67D4-4EE2-45760FBE8C7E}"/>
              </a:ext>
            </a:extLst>
          </p:cNvPr>
          <p:cNvSpPr/>
          <p:nvPr/>
        </p:nvSpPr>
        <p:spPr>
          <a:xfrm rot="5400000">
            <a:off x="7270371" y="2719502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36" name="이등변 삼각형 135">
            <a:extLst>
              <a:ext uri="{FF2B5EF4-FFF2-40B4-BE49-F238E27FC236}">
                <a16:creationId xmlns:a16="http://schemas.microsoft.com/office/drawing/2014/main" id="{7EF62406-AB72-B0AD-C711-CDCF33DB49CD}"/>
              </a:ext>
            </a:extLst>
          </p:cNvPr>
          <p:cNvSpPr/>
          <p:nvPr/>
        </p:nvSpPr>
        <p:spPr>
          <a:xfrm rot="5400000">
            <a:off x="7270371" y="2993392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37" name="이등변 삼각형 136">
            <a:extLst>
              <a:ext uri="{FF2B5EF4-FFF2-40B4-BE49-F238E27FC236}">
                <a16:creationId xmlns:a16="http://schemas.microsoft.com/office/drawing/2014/main" id="{CEEF11DB-5C7D-F696-6A78-2FD8E04E6EB4}"/>
              </a:ext>
            </a:extLst>
          </p:cNvPr>
          <p:cNvSpPr/>
          <p:nvPr/>
        </p:nvSpPr>
        <p:spPr>
          <a:xfrm rot="5400000">
            <a:off x="7270371" y="3568760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38" name="이등변 삼각형 137">
            <a:extLst>
              <a:ext uri="{FF2B5EF4-FFF2-40B4-BE49-F238E27FC236}">
                <a16:creationId xmlns:a16="http://schemas.microsoft.com/office/drawing/2014/main" id="{05B241B4-B911-6992-407C-CCE09F0B37CA}"/>
              </a:ext>
            </a:extLst>
          </p:cNvPr>
          <p:cNvSpPr/>
          <p:nvPr/>
        </p:nvSpPr>
        <p:spPr>
          <a:xfrm rot="5400000">
            <a:off x="7270371" y="3787391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39" name="이등변 삼각형 138">
            <a:extLst>
              <a:ext uri="{FF2B5EF4-FFF2-40B4-BE49-F238E27FC236}">
                <a16:creationId xmlns:a16="http://schemas.microsoft.com/office/drawing/2014/main" id="{C91B1504-080F-CE0B-5B47-B3E6FCF16A75}"/>
              </a:ext>
            </a:extLst>
          </p:cNvPr>
          <p:cNvSpPr/>
          <p:nvPr/>
        </p:nvSpPr>
        <p:spPr>
          <a:xfrm rot="5400000">
            <a:off x="7270371" y="4016285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40" name="이등변 삼각형 139">
            <a:extLst>
              <a:ext uri="{FF2B5EF4-FFF2-40B4-BE49-F238E27FC236}">
                <a16:creationId xmlns:a16="http://schemas.microsoft.com/office/drawing/2014/main" id="{893C5090-E5D9-C5F1-FF37-5D4B112C8B96}"/>
              </a:ext>
            </a:extLst>
          </p:cNvPr>
          <p:cNvSpPr/>
          <p:nvPr/>
        </p:nvSpPr>
        <p:spPr>
          <a:xfrm rot="5400000">
            <a:off x="7270371" y="4242382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3695040E-68FE-6169-A887-447F0CCD9C9D}"/>
              </a:ext>
            </a:extLst>
          </p:cNvPr>
          <p:cNvSpPr/>
          <p:nvPr/>
        </p:nvSpPr>
        <p:spPr>
          <a:xfrm rot="5400000">
            <a:off x="7270371" y="4551871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0FA4CD38-FAED-8E45-B812-244FC3C9F449}"/>
              </a:ext>
            </a:extLst>
          </p:cNvPr>
          <p:cNvSpPr/>
          <p:nvPr/>
        </p:nvSpPr>
        <p:spPr>
          <a:xfrm rot="5400000">
            <a:off x="7270371" y="4770010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43" name="이등변 삼각형 142">
            <a:extLst>
              <a:ext uri="{FF2B5EF4-FFF2-40B4-BE49-F238E27FC236}">
                <a16:creationId xmlns:a16="http://schemas.microsoft.com/office/drawing/2014/main" id="{615C075E-0D0D-B65C-94FF-A49B129AC735}"/>
              </a:ext>
            </a:extLst>
          </p:cNvPr>
          <p:cNvSpPr/>
          <p:nvPr/>
        </p:nvSpPr>
        <p:spPr>
          <a:xfrm rot="5400000">
            <a:off x="7270371" y="4988149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4E3E8883-CCDF-7C93-5472-3F5915350DA3}"/>
              </a:ext>
            </a:extLst>
          </p:cNvPr>
          <p:cNvSpPr/>
          <p:nvPr/>
        </p:nvSpPr>
        <p:spPr>
          <a:xfrm>
            <a:off x="1509221" y="1773767"/>
            <a:ext cx="868320" cy="3758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제지</a:t>
            </a:r>
            <a:endParaRPr lang="ko-KR" altLang="en-US" sz="1400" b="1" dirty="0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36605AFB-A4E3-9D28-9793-0333DD8E2B37}"/>
              </a:ext>
            </a:extLst>
          </p:cNvPr>
          <p:cNvSpPr/>
          <p:nvPr/>
        </p:nvSpPr>
        <p:spPr>
          <a:xfrm>
            <a:off x="1509221" y="4490603"/>
            <a:ext cx="868322" cy="25770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구단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135F1657-C851-4C72-55DF-26636EC19883}"/>
              </a:ext>
            </a:extLst>
          </p:cNvPr>
          <p:cNvGrpSpPr/>
          <p:nvPr/>
        </p:nvGrpSpPr>
        <p:grpSpPr>
          <a:xfrm>
            <a:off x="435662" y="2485188"/>
            <a:ext cx="2027782" cy="1945188"/>
            <a:chOff x="1932652" y="2682917"/>
            <a:chExt cx="9564687" cy="1945188"/>
          </a:xfrm>
        </p:grpSpPr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EC7892A9-BCC6-2A1C-C53D-1BE763771097}"/>
                </a:ext>
              </a:extLst>
            </p:cNvPr>
            <p:cNvCxnSpPr/>
            <p:nvPr/>
          </p:nvCxnSpPr>
          <p:spPr>
            <a:xfrm>
              <a:off x="1932652" y="2682917"/>
              <a:ext cx="9564687" cy="0"/>
            </a:xfrm>
            <a:prstGeom prst="line">
              <a:avLst/>
            </a:prstGeom>
            <a:ln w="3175">
              <a:solidFill>
                <a:schemeClr val="bg1">
                  <a:lumMod val="50000"/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76329B21-2B5E-19CB-FC49-8643E2C19BBD}"/>
                </a:ext>
              </a:extLst>
            </p:cNvPr>
            <p:cNvCxnSpPr/>
            <p:nvPr/>
          </p:nvCxnSpPr>
          <p:spPr>
            <a:xfrm>
              <a:off x="1932652" y="3655511"/>
              <a:ext cx="9564687" cy="0"/>
            </a:xfrm>
            <a:prstGeom prst="line">
              <a:avLst/>
            </a:prstGeom>
            <a:ln w="3175">
              <a:solidFill>
                <a:schemeClr val="bg1">
                  <a:lumMod val="50000"/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DFD30511-665D-51CA-21E0-5073F2E73948}"/>
                </a:ext>
              </a:extLst>
            </p:cNvPr>
            <p:cNvCxnSpPr/>
            <p:nvPr/>
          </p:nvCxnSpPr>
          <p:spPr>
            <a:xfrm>
              <a:off x="1932652" y="4628105"/>
              <a:ext cx="9564687" cy="0"/>
            </a:xfrm>
            <a:prstGeom prst="line">
              <a:avLst/>
            </a:prstGeom>
            <a:ln w="3175">
              <a:solidFill>
                <a:schemeClr val="bg1">
                  <a:lumMod val="50000"/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B85EBC-90C0-980E-765C-93185385355C}"/>
              </a:ext>
            </a:extLst>
          </p:cNvPr>
          <p:cNvSpPr txBox="1"/>
          <p:nvPr/>
        </p:nvSpPr>
        <p:spPr>
          <a:xfrm>
            <a:off x="7448794" y="5156879"/>
            <a:ext cx="2786116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100" spc="-70">
                <a:latin typeface="나눔스퀘어" panose="020B0600000101010101" pitchFamily="50" charset="-127"/>
                <a:ea typeface="나눔스퀘어" panose="020B0600000101010101" pitchFamily="50" charset="-127"/>
                <a:cs typeface="Pretendard" panose="020B0600000101010101" charset="-127"/>
              </a:defRPr>
            </a:lvl1pPr>
          </a:lstStyle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신선식품 </a:t>
            </a:r>
            <a:r>
              <a:rPr lang="ko-KR" altLang="en-US" dirty="0" err="1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폐기율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저감</a:t>
            </a:r>
            <a:endParaRPr lang="en-US" altLang="ko-KR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73CBF3E-1F57-6517-59EE-66244A86711A}"/>
              </a:ext>
            </a:extLst>
          </p:cNvPr>
          <p:cNvSpPr/>
          <p:nvPr/>
        </p:nvSpPr>
        <p:spPr>
          <a:xfrm rot="5400000">
            <a:off x="7270371" y="5206288"/>
            <a:ext cx="106889" cy="92146"/>
          </a:xfrm>
          <a:prstGeom prst="triangle">
            <a:avLst/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7968C5-1A4A-9C3E-24ED-7F738A5F8789}"/>
              </a:ext>
            </a:extLst>
          </p:cNvPr>
          <p:cNvCxnSpPr>
            <a:cxnSpLocks/>
          </p:cNvCxnSpPr>
          <p:nvPr/>
        </p:nvCxnSpPr>
        <p:spPr>
          <a:xfrm>
            <a:off x="407989" y="5402971"/>
            <a:ext cx="1137602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D851AF4-E70D-D27C-97B6-0078D81AD028}"/>
              </a:ext>
            </a:extLst>
          </p:cNvPr>
          <p:cNvCxnSpPr>
            <a:cxnSpLocks/>
          </p:cNvCxnSpPr>
          <p:nvPr/>
        </p:nvCxnSpPr>
        <p:spPr>
          <a:xfrm>
            <a:off x="407989" y="1492423"/>
            <a:ext cx="1137602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4AB388-3CC2-54A4-5519-C113A2E8CC77}"/>
              </a:ext>
            </a:extLst>
          </p:cNvPr>
          <p:cNvCxnSpPr>
            <a:cxnSpLocks/>
          </p:cNvCxnSpPr>
          <p:nvPr/>
        </p:nvCxnSpPr>
        <p:spPr>
          <a:xfrm>
            <a:off x="2476500" y="1518273"/>
            <a:ext cx="0" cy="386882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기어, 철물, 빈, 구멍이(가) 표시된 사진&#10;&#10;자동 생성된 설명">
            <a:extLst>
              <a:ext uri="{FF2B5EF4-FFF2-40B4-BE49-F238E27FC236}">
                <a16:creationId xmlns:a16="http://schemas.microsoft.com/office/drawing/2014/main" id="{4E1BA873-754E-7F0B-04AF-7212EBFC0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8" y="6100158"/>
            <a:ext cx="1449957" cy="848884"/>
          </a:xfrm>
          <a:prstGeom prst="rect">
            <a:avLst/>
          </a:prstGeom>
        </p:spPr>
      </p:pic>
      <p:pic>
        <p:nvPicPr>
          <p:cNvPr id="27" name="그림 26" descr="기어, 철물, 빈, 구멍이(가) 표시된 사진&#10;&#10;자동 생성된 설명">
            <a:extLst>
              <a:ext uri="{FF2B5EF4-FFF2-40B4-BE49-F238E27FC236}">
                <a16:creationId xmlns:a16="http://schemas.microsoft.com/office/drawing/2014/main" id="{A6172EB8-F058-D81A-8CD8-2AFCAAE1D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418" y="5751148"/>
            <a:ext cx="1000266" cy="5856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F3475A-0F08-9D11-BEDD-FA23C78008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18"/>
          <a:stretch/>
        </p:blipFill>
        <p:spPr>
          <a:xfrm>
            <a:off x="9955151" y="2333362"/>
            <a:ext cx="1828861" cy="275223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AD2C74-9EF5-AB89-5C9E-C5764015E2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06"/>
          <a:stretch/>
        </p:blipFill>
        <p:spPr>
          <a:xfrm>
            <a:off x="5791658" y="2515338"/>
            <a:ext cx="1338598" cy="2431193"/>
          </a:xfrm>
          <a:prstGeom prst="rect">
            <a:avLst/>
          </a:prstGeom>
        </p:spPr>
      </p:pic>
      <p:sp>
        <p:nvSpPr>
          <p:cNvPr id="17" name="사각형: 둥근 모서리 144">
            <a:extLst>
              <a:ext uri="{FF2B5EF4-FFF2-40B4-BE49-F238E27FC236}">
                <a16:creationId xmlns:a16="http://schemas.microsoft.com/office/drawing/2014/main" id="{7F689840-0473-A574-2BA3-FBD79F6642C6}"/>
              </a:ext>
            </a:extLst>
          </p:cNvPr>
          <p:cNvSpPr/>
          <p:nvPr/>
        </p:nvSpPr>
        <p:spPr>
          <a:xfrm>
            <a:off x="1505518" y="2772102"/>
            <a:ext cx="868320" cy="3758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제지</a:t>
            </a:r>
            <a:endParaRPr lang="ko-KR" altLang="en-US" sz="1400" b="1" dirty="0"/>
          </a:p>
        </p:txBody>
      </p:sp>
      <p:sp>
        <p:nvSpPr>
          <p:cNvPr id="24" name="사각형: 둥근 모서리 144">
            <a:extLst>
              <a:ext uri="{FF2B5EF4-FFF2-40B4-BE49-F238E27FC236}">
                <a16:creationId xmlns:a16="http://schemas.microsoft.com/office/drawing/2014/main" id="{5F0A496A-C0E3-8938-0272-4997C34FA282}"/>
              </a:ext>
            </a:extLst>
          </p:cNvPr>
          <p:cNvSpPr/>
          <p:nvPr/>
        </p:nvSpPr>
        <p:spPr>
          <a:xfrm>
            <a:off x="1505518" y="3530020"/>
            <a:ext cx="868320" cy="3758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물류</a:t>
            </a:r>
            <a:endParaRPr lang="ko-KR" altLang="en-US" sz="1400" b="1" dirty="0"/>
          </a:p>
        </p:txBody>
      </p:sp>
      <p:sp>
        <p:nvSpPr>
          <p:cNvPr id="25" name="사각형: 둥근 모서리 144">
            <a:extLst>
              <a:ext uri="{FF2B5EF4-FFF2-40B4-BE49-F238E27FC236}">
                <a16:creationId xmlns:a16="http://schemas.microsoft.com/office/drawing/2014/main" id="{65561FA8-4C88-AED2-598B-798954585139}"/>
              </a:ext>
            </a:extLst>
          </p:cNvPr>
          <p:cNvSpPr/>
          <p:nvPr/>
        </p:nvSpPr>
        <p:spPr>
          <a:xfrm>
            <a:off x="1508906" y="4001056"/>
            <a:ext cx="868320" cy="37584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 Logistics</a:t>
            </a:r>
            <a:endParaRPr lang="ko-KR" altLang="en-US" sz="900" b="1" dirty="0"/>
          </a:p>
        </p:txBody>
      </p:sp>
      <p:sp>
        <p:nvSpPr>
          <p:cNvPr id="30" name="사각형: 둥근 모서리 151">
            <a:extLst>
              <a:ext uri="{FF2B5EF4-FFF2-40B4-BE49-F238E27FC236}">
                <a16:creationId xmlns:a16="http://schemas.microsoft.com/office/drawing/2014/main" id="{BFC481A4-BCE5-9B58-8842-0763BAF12652}"/>
              </a:ext>
            </a:extLst>
          </p:cNvPr>
          <p:cNvSpPr/>
          <p:nvPr/>
        </p:nvSpPr>
        <p:spPr>
          <a:xfrm>
            <a:off x="1515946" y="4802749"/>
            <a:ext cx="868322" cy="25770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리테일</a:t>
            </a:r>
          </a:p>
        </p:txBody>
      </p:sp>
      <p:sp>
        <p:nvSpPr>
          <p:cNvPr id="32" name="사각형: 둥근 모서리 151">
            <a:extLst>
              <a:ext uri="{FF2B5EF4-FFF2-40B4-BE49-F238E27FC236}">
                <a16:creationId xmlns:a16="http://schemas.microsoft.com/office/drawing/2014/main" id="{C876F169-DBEA-58BA-BC1E-C61B10B3B360}"/>
              </a:ext>
            </a:extLst>
          </p:cNvPr>
          <p:cNvSpPr/>
          <p:nvPr/>
        </p:nvSpPr>
        <p:spPr>
          <a:xfrm>
            <a:off x="1519655" y="5103182"/>
            <a:ext cx="868322" cy="25770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 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테마파크</a:t>
            </a:r>
          </a:p>
        </p:txBody>
      </p:sp>
    </p:spTree>
    <p:extLst>
      <p:ext uri="{BB962C8B-B14F-4D97-AF65-F5344CB8AC3E}">
        <p14:creationId xmlns:p14="http://schemas.microsoft.com/office/powerpoint/2010/main" val="31312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D95AAB-72F1-AE52-1B75-F13A256C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9D2FCB-D290-54B0-1B43-5B12F664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8677" y="1045029"/>
            <a:ext cx="3314648" cy="1075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7DA93E-9EFF-BCC7-6E39-B651E157F79A}"/>
              </a:ext>
            </a:extLst>
          </p:cNvPr>
          <p:cNvSpPr txBox="1"/>
          <p:nvPr/>
        </p:nvSpPr>
        <p:spPr>
          <a:xfrm>
            <a:off x="4136751" y="2623416"/>
            <a:ext cx="3918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평균 고객 </a:t>
            </a:r>
            <a:r>
              <a:rPr lang="en-US" altLang="ko-KR" sz="2400" spc="-1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KPI </a:t>
            </a:r>
            <a:r>
              <a:rPr lang="ko-KR" altLang="en-US" sz="2400" spc="-100" dirty="0" err="1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개선률</a:t>
            </a:r>
            <a:r>
              <a:rPr lang="ko-KR" altLang="en-US" sz="2400" spc="-1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</a:t>
            </a:r>
            <a:r>
              <a:rPr lang="en-US" altLang="ko-KR" sz="2800" spc="-1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20%</a:t>
            </a:r>
            <a:r>
              <a:rPr lang="en-US" altLang="ko-KR" sz="2400" spc="-1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ko-KR" altLang="en-US" sz="2400" spc="-1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달성</a:t>
            </a:r>
            <a:endParaRPr lang="ko-KR" altLang="en-US" sz="2800" spc="-100" dirty="0">
              <a:ln w="3175">
                <a:solidFill>
                  <a:srgbClr val="001689">
                    <a:alpha val="3000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A7F2B9CC-E04B-5A00-5F31-D263B86C5BCE}"/>
              </a:ext>
            </a:extLst>
          </p:cNvPr>
          <p:cNvSpPr/>
          <p:nvPr/>
        </p:nvSpPr>
        <p:spPr>
          <a:xfrm>
            <a:off x="1" y="0"/>
            <a:ext cx="1964779" cy="1540371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CF22082-ECFA-7FB5-A7D2-ACEA896F4E8F}"/>
              </a:ext>
            </a:extLst>
          </p:cNvPr>
          <p:cNvSpPr/>
          <p:nvPr/>
        </p:nvSpPr>
        <p:spPr>
          <a:xfrm rot="10800000">
            <a:off x="9677400" y="4886573"/>
            <a:ext cx="2514600" cy="1971426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A0B490-218B-E98A-24C2-D5B4BADEF445}"/>
              </a:ext>
            </a:extLst>
          </p:cNvPr>
          <p:cNvSpPr txBox="1"/>
          <p:nvPr/>
        </p:nvSpPr>
        <p:spPr>
          <a:xfrm>
            <a:off x="3586485" y="2598003"/>
            <a:ext cx="26624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4800" dirty="0">
                <a:ln w="3175">
                  <a:noFill/>
                </a:ln>
                <a:solidFill>
                  <a:srgbClr val="1CC1D8"/>
                </a:solidFill>
                <a:latin typeface="Arial Black" panose="020B0A04020102020204" pitchFamily="34" charset="0"/>
                <a:ea typeface="Pretendard Light" panose="02000403000000020004" pitchFamily="50" charset="-127"/>
              </a:rPr>
              <a:t>“</a:t>
            </a:r>
            <a:endParaRPr lang="ko-KR" altLang="en-US" sz="4800" dirty="0">
              <a:ln w="3175">
                <a:noFill/>
              </a:ln>
              <a:solidFill>
                <a:srgbClr val="1CC1D8"/>
              </a:solidFill>
              <a:latin typeface="Arial Black" panose="020B0A04020102020204" pitchFamily="34" charset="0"/>
              <a:ea typeface="Pretendard Light" panose="020004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C6EC46-8643-C885-20A6-AC52B6F7F45E}"/>
              </a:ext>
            </a:extLst>
          </p:cNvPr>
          <p:cNvSpPr txBox="1"/>
          <p:nvPr/>
        </p:nvSpPr>
        <p:spPr>
          <a:xfrm rot="10800000">
            <a:off x="8329943" y="2354892"/>
            <a:ext cx="26624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4800" dirty="0">
                <a:ln w="3175">
                  <a:noFill/>
                </a:ln>
                <a:solidFill>
                  <a:srgbClr val="1CC1D8"/>
                </a:solidFill>
                <a:latin typeface="Arial Black" panose="020B0A04020102020204" pitchFamily="34" charset="0"/>
                <a:ea typeface="Pretendard Light" panose="02000403000000020004" pitchFamily="50" charset="-127"/>
              </a:rPr>
              <a:t>“</a:t>
            </a:r>
            <a:endParaRPr lang="ko-KR" altLang="en-US" sz="4800" dirty="0">
              <a:ln w="3175">
                <a:noFill/>
              </a:ln>
              <a:solidFill>
                <a:srgbClr val="1CC1D8"/>
              </a:solidFill>
              <a:latin typeface="Arial Black" panose="020B0A04020102020204" pitchFamily="34" charset="0"/>
              <a:ea typeface="Pretendard Light" panose="020004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EFC2B62-9371-1C1E-8B4E-9456D0027A7B}"/>
              </a:ext>
            </a:extLst>
          </p:cNvPr>
          <p:cNvGrpSpPr/>
          <p:nvPr/>
        </p:nvGrpSpPr>
        <p:grpSpPr>
          <a:xfrm>
            <a:off x="3094448" y="829867"/>
            <a:ext cx="443743" cy="366959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1032001-E69E-3438-6982-E0A4F9233392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CAD6A73-D3F0-0958-EDA4-EB43D7D144D2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FABA062-1C2B-BF6D-F556-FDFB82E35AB1}"/>
              </a:ext>
            </a:extLst>
          </p:cNvPr>
          <p:cNvGrpSpPr/>
          <p:nvPr/>
        </p:nvGrpSpPr>
        <p:grpSpPr>
          <a:xfrm>
            <a:off x="10643322" y="4067049"/>
            <a:ext cx="566288" cy="468299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A0B42A4-BCF0-5359-BC96-DD2840A424B8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919CA42-AF35-D291-6D23-546A286256E9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F234E2A-A58A-BA0C-CF88-A54C7B7857B5}"/>
              </a:ext>
            </a:extLst>
          </p:cNvPr>
          <p:cNvGrpSpPr/>
          <p:nvPr/>
        </p:nvGrpSpPr>
        <p:grpSpPr>
          <a:xfrm>
            <a:off x="-142436" y="2098007"/>
            <a:ext cx="540834" cy="447249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385F55A-DD50-6B5C-72A4-19E58F161063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0AC6094-6BFC-87EA-6F87-A7B3E8FA1754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FF57E98-3982-2AEE-C808-3D7AF90EA95A}"/>
              </a:ext>
            </a:extLst>
          </p:cNvPr>
          <p:cNvGrpSpPr/>
          <p:nvPr/>
        </p:nvGrpSpPr>
        <p:grpSpPr>
          <a:xfrm>
            <a:off x="14076448" y="8166334"/>
            <a:ext cx="478538" cy="395733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173C46F-7028-98B1-ACF4-221B32C8162E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177EDD51-D840-230A-9618-034EBF5E3E70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71560B3-DD77-FA85-FCCB-920295B7317B}"/>
              </a:ext>
            </a:extLst>
          </p:cNvPr>
          <p:cNvGrpSpPr/>
          <p:nvPr/>
        </p:nvGrpSpPr>
        <p:grpSpPr>
          <a:xfrm>
            <a:off x="8055249" y="-189402"/>
            <a:ext cx="803272" cy="664275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EA8A2C8-6657-015B-6D06-12949EE413CF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E577341-489E-2278-7EE8-8453997D091A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2F56466-5D80-34E3-E9C9-280FAB978433}"/>
              </a:ext>
            </a:extLst>
          </p:cNvPr>
          <p:cNvGrpSpPr/>
          <p:nvPr/>
        </p:nvGrpSpPr>
        <p:grpSpPr>
          <a:xfrm>
            <a:off x="11374469" y="811960"/>
            <a:ext cx="443743" cy="366959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F634B55-8C06-7AFB-AB5D-A5B0F14D675C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0BCF215-EBAA-A827-04D9-571FB76E25E1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15BED36-1368-FA8C-6F33-3107DA4DCC39}"/>
              </a:ext>
            </a:extLst>
          </p:cNvPr>
          <p:cNvGrpSpPr/>
          <p:nvPr/>
        </p:nvGrpSpPr>
        <p:grpSpPr>
          <a:xfrm>
            <a:off x="6655118" y="5489823"/>
            <a:ext cx="2728519" cy="1634158"/>
            <a:chOff x="6258625" y="4115421"/>
            <a:chExt cx="2934389" cy="1757457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70C45CD-3F3B-FA3E-A083-18CE36FB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8625" y="4214526"/>
              <a:ext cx="2934389" cy="1658352"/>
            </a:xfrm>
            <a:prstGeom prst="rect">
              <a:avLst/>
            </a:prstGeom>
          </p:spPr>
        </p:pic>
        <p:pic>
          <p:nvPicPr>
            <p:cNvPr id="111" name="그림 110" descr="기어, 철물이(가) 표시된 사진&#10;&#10;자동 생성된 설명">
              <a:extLst>
                <a:ext uri="{FF2B5EF4-FFF2-40B4-BE49-F238E27FC236}">
                  <a16:creationId xmlns:a16="http://schemas.microsoft.com/office/drawing/2014/main" id="{34E39F37-5B33-C0C1-3C37-CC14BAA8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657" y="4115421"/>
              <a:ext cx="1482331" cy="1041867"/>
            </a:xfrm>
            <a:prstGeom prst="rect">
              <a:avLst/>
            </a:prstGeom>
          </p:spPr>
        </p:pic>
      </p:grpSp>
      <p:pic>
        <p:nvPicPr>
          <p:cNvPr id="119" name="그림 118">
            <a:extLst>
              <a:ext uri="{FF2B5EF4-FFF2-40B4-BE49-F238E27FC236}">
                <a16:creationId xmlns:a16="http://schemas.microsoft.com/office/drawing/2014/main" id="{80E8DD0C-8A95-4129-7DE6-1C894E9BD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05" y="4443340"/>
            <a:ext cx="326621" cy="967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EFAA43-F9E8-EA5A-527E-6F5B93EA2171}"/>
              </a:ext>
            </a:extLst>
          </p:cNvPr>
          <p:cNvSpPr txBox="1"/>
          <p:nvPr/>
        </p:nvSpPr>
        <p:spPr>
          <a:xfrm>
            <a:off x="1367264" y="3207236"/>
            <a:ext cx="9503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고객 기업 디지털 전환의 첫걸음을 </a:t>
            </a:r>
            <a:r>
              <a:rPr lang="ko-KR" altLang="en-US" sz="3200" dirty="0" err="1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틸다가</a:t>
            </a:r>
            <a:r>
              <a:rPr lang="ko-KR" altLang="en-US" sz="32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함께하겠습니다</a:t>
            </a:r>
            <a:r>
              <a:rPr lang="en-US" altLang="ko-KR" sz="32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.</a:t>
            </a:r>
            <a:endParaRPr lang="ko-KR" altLang="en-US" sz="3200" dirty="0">
              <a:ln w="3175">
                <a:solidFill>
                  <a:srgbClr val="001689">
                    <a:alpha val="30000"/>
                  </a:srgbClr>
                </a:solidFill>
              </a:ln>
              <a:solidFill>
                <a:srgbClr val="00168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3785FD-6057-7DF0-0693-3616C0D8A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51" y="4028873"/>
            <a:ext cx="4466943" cy="3585139"/>
          </a:xfrm>
          <a:prstGeom prst="rect">
            <a:avLst/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EAD1C8-BC25-E0D5-11CB-D7240037C2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28" y="5549344"/>
            <a:ext cx="1854770" cy="1689656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1854CC79-F40E-69EB-F330-42C5DE9FC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62" y="5032752"/>
            <a:ext cx="269200" cy="864878"/>
          </a:xfrm>
          <a:prstGeom prst="rect">
            <a:avLst/>
          </a:prstGeom>
        </p:spPr>
      </p:pic>
      <p:pic>
        <p:nvPicPr>
          <p:cNvPr id="11" name="그림 10" descr="텍스트, 전자기기, 디스플레이, 명함이(가) 표시된 사진&#10;&#10;자동 생성된 설명">
            <a:extLst>
              <a:ext uri="{FF2B5EF4-FFF2-40B4-BE49-F238E27FC236}">
                <a16:creationId xmlns:a16="http://schemas.microsoft.com/office/drawing/2014/main" id="{3E734825-C2EF-3EF0-7FE8-3BA7D4F238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68" y="4576215"/>
            <a:ext cx="664095" cy="973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2CFFF8-D8C3-C00D-DC45-0FF270EB11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82" y="5346504"/>
            <a:ext cx="571367" cy="108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D95AAB-72F1-AE52-1B75-F13A256C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9D2FCB-D290-54B0-1B43-5B12F664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8677" y="1045029"/>
            <a:ext cx="3314648" cy="1075958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A7F2B9CC-E04B-5A00-5F31-D263B86C5BCE}"/>
              </a:ext>
            </a:extLst>
          </p:cNvPr>
          <p:cNvSpPr/>
          <p:nvPr/>
        </p:nvSpPr>
        <p:spPr>
          <a:xfrm>
            <a:off x="1" y="0"/>
            <a:ext cx="1964779" cy="1540371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CF22082-ECFA-7FB5-A7D2-ACEA896F4E8F}"/>
              </a:ext>
            </a:extLst>
          </p:cNvPr>
          <p:cNvSpPr/>
          <p:nvPr/>
        </p:nvSpPr>
        <p:spPr>
          <a:xfrm rot="10800000">
            <a:off x="9677400" y="4886573"/>
            <a:ext cx="2514600" cy="1971426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EFC2B62-9371-1C1E-8B4E-9456D0027A7B}"/>
              </a:ext>
            </a:extLst>
          </p:cNvPr>
          <p:cNvGrpSpPr/>
          <p:nvPr/>
        </p:nvGrpSpPr>
        <p:grpSpPr>
          <a:xfrm>
            <a:off x="3094448" y="829867"/>
            <a:ext cx="443743" cy="366959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1032001-E69E-3438-6982-E0A4F9233392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CAD6A73-D3F0-0958-EDA4-EB43D7D144D2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FABA062-1C2B-BF6D-F556-FDFB82E35AB1}"/>
              </a:ext>
            </a:extLst>
          </p:cNvPr>
          <p:cNvGrpSpPr/>
          <p:nvPr/>
        </p:nvGrpSpPr>
        <p:grpSpPr>
          <a:xfrm>
            <a:off x="10643322" y="4067049"/>
            <a:ext cx="566288" cy="468299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A0B42A4-BCF0-5359-BC96-DD2840A424B8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2919CA42-AF35-D291-6D23-546A286256E9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F234E2A-A58A-BA0C-CF88-A54C7B7857B5}"/>
              </a:ext>
            </a:extLst>
          </p:cNvPr>
          <p:cNvGrpSpPr/>
          <p:nvPr/>
        </p:nvGrpSpPr>
        <p:grpSpPr>
          <a:xfrm>
            <a:off x="-142436" y="2098007"/>
            <a:ext cx="540834" cy="447249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385F55A-DD50-6B5C-72A4-19E58F161063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0AC6094-6BFC-87EA-6F87-A7B3E8FA1754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FF57E98-3982-2AEE-C808-3D7AF90EA95A}"/>
              </a:ext>
            </a:extLst>
          </p:cNvPr>
          <p:cNvGrpSpPr/>
          <p:nvPr/>
        </p:nvGrpSpPr>
        <p:grpSpPr>
          <a:xfrm>
            <a:off x="14076448" y="8166334"/>
            <a:ext cx="478538" cy="395733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173C46F-7028-98B1-ACF4-221B32C8162E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177EDD51-D840-230A-9618-034EBF5E3E70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71560B3-DD77-FA85-FCCB-920295B7317B}"/>
              </a:ext>
            </a:extLst>
          </p:cNvPr>
          <p:cNvGrpSpPr/>
          <p:nvPr/>
        </p:nvGrpSpPr>
        <p:grpSpPr>
          <a:xfrm>
            <a:off x="8055249" y="-189402"/>
            <a:ext cx="803272" cy="664275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EA8A2C8-6657-015B-6D06-12949EE413CF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E577341-489E-2278-7EE8-8453997D091A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2F56466-5D80-34E3-E9C9-280FAB978433}"/>
              </a:ext>
            </a:extLst>
          </p:cNvPr>
          <p:cNvGrpSpPr/>
          <p:nvPr/>
        </p:nvGrpSpPr>
        <p:grpSpPr>
          <a:xfrm>
            <a:off x="11374469" y="811960"/>
            <a:ext cx="443743" cy="366959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F634B55-8C06-7AFB-AB5D-A5B0F14D675C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0BCF215-EBAA-A827-04D9-571FB76E25E1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15BED36-1368-FA8C-6F33-3107DA4DCC39}"/>
              </a:ext>
            </a:extLst>
          </p:cNvPr>
          <p:cNvGrpSpPr/>
          <p:nvPr/>
        </p:nvGrpSpPr>
        <p:grpSpPr>
          <a:xfrm>
            <a:off x="6655118" y="5489823"/>
            <a:ext cx="2728519" cy="1634158"/>
            <a:chOff x="6258625" y="4115421"/>
            <a:chExt cx="2934389" cy="1757457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70C45CD-3F3B-FA3E-A083-18CE36FB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8625" y="4214526"/>
              <a:ext cx="2934389" cy="1658352"/>
            </a:xfrm>
            <a:prstGeom prst="rect">
              <a:avLst/>
            </a:prstGeom>
          </p:spPr>
        </p:pic>
        <p:pic>
          <p:nvPicPr>
            <p:cNvPr id="111" name="그림 110" descr="기어, 철물이(가) 표시된 사진&#10;&#10;자동 생성된 설명">
              <a:extLst>
                <a:ext uri="{FF2B5EF4-FFF2-40B4-BE49-F238E27FC236}">
                  <a16:creationId xmlns:a16="http://schemas.microsoft.com/office/drawing/2014/main" id="{34E39F37-5B33-C0C1-3C37-CC14BAA8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657" y="4115421"/>
              <a:ext cx="1482331" cy="1041867"/>
            </a:xfrm>
            <a:prstGeom prst="rect">
              <a:avLst/>
            </a:prstGeom>
          </p:spPr>
        </p:pic>
      </p:grpSp>
      <p:pic>
        <p:nvPicPr>
          <p:cNvPr id="119" name="그림 118">
            <a:extLst>
              <a:ext uri="{FF2B5EF4-FFF2-40B4-BE49-F238E27FC236}">
                <a16:creationId xmlns:a16="http://schemas.microsoft.com/office/drawing/2014/main" id="{80E8DD0C-8A95-4129-7DE6-1C894E9BD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05" y="4443340"/>
            <a:ext cx="326621" cy="967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EFAA43-F9E8-EA5A-527E-6F5B93EA2171}"/>
              </a:ext>
            </a:extLst>
          </p:cNvPr>
          <p:cNvSpPr txBox="1"/>
          <p:nvPr/>
        </p:nvSpPr>
        <p:spPr>
          <a:xfrm>
            <a:off x="1367264" y="3207236"/>
            <a:ext cx="9503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Appendix</a:t>
            </a:r>
            <a:endParaRPr lang="ko-KR" altLang="en-US" sz="3200" dirty="0">
              <a:ln w="3175">
                <a:solidFill>
                  <a:srgbClr val="001689">
                    <a:alpha val="30000"/>
                  </a:srgbClr>
                </a:solidFill>
              </a:ln>
              <a:solidFill>
                <a:srgbClr val="00168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3785FD-6057-7DF0-0693-3616C0D8A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51" y="4028873"/>
            <a:ext cx="4466943" cy="3585139"/>
          </a:xfrm>
          <a:prstGeom prst="rect">
            <a:avLst/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EAD1C8-BC25-E0D5-11CB-D7240037C2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28" y="5549344"/>
            <a:ext cx="1854770" cy="1689656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1854CC79-F40E-69EB-F330-42C5DE9FC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62" y="5032752"/>
            <a:ext cx="269200" cy="864878"/>
          </a:xfrm>
          <a:prstGeom prst="rect">
            <a:avLst/>
          </a:prstGeom>
        </p:spPr>
      </p:pic>
      <p:pic>
        <p:nvPicPr>
          <p:cNvPr id="11" name="그림 10" descr="텍스트, 전자기기, 디스플레이, 명함이(가) 표시된 사진&#10;&#10;자동 생성된 설명">
            <a:extLst>
              <a:ext uri="{FF2B5EF4-FFF2-40B4-BE49-F238E27FC236}">
                <a16:creationId xmlns:a16="http://schemas.microsoft.com/office/drawing/2014/main" id="{3E734825-C2EF-3EF0-7FE8-3BA7D4F238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68" y="4576215"/>
            <a:ext cx="664095" cy="973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2CFFF8-D8C3-C00D-DC45-0FF270EB11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82" y="5346504"/>
            <a:ext cx="571367" cy="108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BA30CD8-A7CC-BD7A-3B22-25A550FB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4492"/>
            <a:ext cx="12192000" cy="685800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39DFA18-6611-BA2A-23E3-B5F94D137E98}"/>
              </a:ext>
            </a:extLst>
          </p:cNvPr>
          <p:cNvSpPr/>
          <p:nvPr/>
        </p:nvSpPr>
        <p:spPr>
          <a:xfrm>
            <a:off x="407987" y="1369942"/>
            <a:ext cx="6759175" cy="3855200"/>
          </a:xfrm>
          <a:prstGeom prst="roundRect">
            <a:avLst>
              <a:gd name="adj" fmla="val 9481"/>
            </a:avLst>
          </a:prstGeom>
          <a:solidFill>
            <a:schemeClr val="bg1"/>
          </a:solidFill>
          <a:ln w="9525">
            <a:solidFill>
              <a:srgbClr val="1CC1D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66190119-85A7-6736-EE87-B6DCBA125A77}"/>
              </a:ext>
            </a:extLst>
          </p:cNvPr>
          <p:cNvSpPr/>
          <p:nvPr/>
        </p:nvSpPr>
        <p:spPr>
          <a:xfrm>
            <a:off x="4559923" y="2265150"/>
            <a:ext cx="2284287" cy="2819898"/>
          </a:xfrm>
          <a:prstGeom prst="roundRect">
            <a:avLst>
              <a:gd name="adj" fmla="val 8183"/>
            </a:avLst>
          </a:prstGeom>
          <a:solidFill>
            <a:srgbClr val="011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6020954-DD7D-5A03-CF3F-C13075D96FD2}"/>
              </a:ext>
            </a:extLst>
          </p:cNvPr>
          <p:cNvSpPr/>
          <p:nvPr/>
        </p:nvSpPr>
        <p:spPr>
          <a:xfrm rot="10800000">
            <a:off x="0" y="5337470"/>
            <a:ext cx="12192000" cy="1520526"/>
          </a:xfrm>
          <a:custGeom>
            <a:avLst/>
            <a:gdLst>
              <a:gd name="connsiteX0" fmla="*/ 12192000 w 12192000"/>
              <a:gd name="connsiteY0" fmla="*/ 2238192 h 2238192"/>
              <a:gd name="connsiteX1" fmla="*/ 6096000 w 12192000"/>
              <a:gd name="connsiteY1" fmla="*/ 1652908 h 2238192"/>
              <a:gd name="connsiteX2" fmla="*/ 0 w 12192000"/>
              <a:gd name="connsiteY2" fmla="*/ 2238191 h 2238192"/>
              <a:gd name="connsiteX3" fmla="*/ 0 w 12192000"/>
              <a:gd name="connsiteY3" fmla="*/ 0 h 2238192"/>
              <a:gd name="connsiteX4" fmla="*/ 12192000 w 12192000"/>
              <a:gd name="connsiteY4" fmla="*/ 0 h 2238192"/>
              <a:gd name="connsiteX5" fmla="*/ 12192000 w 12192000"/>
              <a:gd name="connsiteY5" fmla="*/ 2238192 h 223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238192">
                <a:moveTo>
                  <a:pt x="12192000" y="2238192"/>
                </a:moveTo>
                <a:lnTo>
                  <a:pt x="6096000" y="1652908"/>
                </a:lnTo>
                <a:lnTo>
                  <a:pt x="0" y="223819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238192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5D6940-4314-67CB-934C-D00E696614B5}"/>
              </a:ext>
            </a:extLst>
          </p:cNvPr>
          <p:cNvSpPr txBox="1"/>
          <p:nvPr/>
        </p:nvSpPr>
        <p:spPr>
          <a:xfrm>
            <a:off x="4940082" y="314260"/>
            <a:ext cx="231185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비즈니스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73EDE-A3C1-A7F0-243E-3D1F0B0C3DB5}"/>
              </a:ext>
            </a:extLst>
          </p:cNvPr>
          <p:cNvSpPr txBox="1"/>
          <p:nvPr/>
        </p:nvSpPr>
        <p:spPr>
          <a:xfrm>
            <a:off x="1694776" y="6102576"/>
            <a:ext cx="8802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 spc="-70">
                <a:ln w="3175"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비용과 기술적 부담을 낮춘 비즈니스 최적화 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SaaS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로 많은 기업들의 </a:t>
            </a: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솔루션 도입 유도</a:t>
            </a:r>
          </a:p>
        </p:txBody>
      </p:sp>
      <p:grpSp>
        <p:nvGrpSpPr>
          <p:cNvPr id="11" name="그래픽 94">
            <a:extLst>
              <a:ext uri="{FF2B5EF4-FFF2-40B4-BE49-F238E27FC236}">
                <a16:creationId xmlns:a16="http://schemas.microsoft.com/office/drawing/2014/main" id="{B235D799-70CC-84AD-C7D1-5C86E093185B}"/>
              </a:ext>
            </a:extLst>
          </p:cNvPr>
          <p:cNvGrpSpPr/>
          <p:nvPr/>
        </p:nvGrpSpPr>
        <p:grpSpPr>
          <a:xfrm>
            <a:off x="774467" y="5939572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3682D59-E5FB-9628-5164-A09BA921E9B3}"/>
                </a:ext>
              </a:extLst>
            </p:cNvPr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2F0D679-8750-65BE-6098-8D644468983F}"/>
                </a:ext>
              </a:extLst>
            </p:cNvPr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" name="그래픽 94">
            <a:extLst>
              <a:ext uri="{FF2B5EF4-FFF2-40B4-BE49-F238E27FC236}">
                <a16:creationId xmlns:a16="http://schemas.microsoft.com/office/drawing/2014/main" id="{E0DBE5A0-1EB4-072B-5652-951BFA32F2B5}"/>
              </a:ext>
            </a:extLst>
          </p:cNvPr>
          <p:cNvGrpSpPr/>
          <p:nvPr/>
        </p:nvGrpSpPr>
        <p:grpSpPr>
          <a:xfrm rot="10800000">
            <a:off x="10911830" y="6105300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55CC820-CD0C-E922-D74D-398CE3BE7F2B}"/>
                </a:ext>
              </a:extLst>
            </p:cNvPr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846D7E5-E0A7-DDA0-AE03-926706EB4650}"/>
                </a:ext>
              </a:extLst>
            </p:cNvPr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2682F2D8-A7CC-659F-265A-5049175B6111}"/>
              </a:ext>
            </a:extLst>
          </p:cNvPr>
          <p:cNvSpPr/>
          <p:nvPr/>
        </p:nvSpPr>
        <p:spPr>
          <a:xfrm rot="10800000">
            <a:off x="-1302353" y="5300114"/>
            <a:ext cx="14796706" cy="590119"/>
          </a:xfrm>
          <a:prstGeom prst="triangle">
            <a:avLst/>
          </a:prstGeom>
          <a:gradFill>
            <a:gsLst>
              <a:gs pos="0">
                <a:srgbClr val="49A0FF">
                  <a:alpha val="56000"/>
                </a:srgbClr>
              </a:gs>
              <a:gs pos="75000">
                <a:srgbClr val="29ABE2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798021-A7CE-736F-534E-FB858DFE11A9}"/>
              </a:ext>
            </a:extLst>
          </p:cNvPr>
          <p:cNvGrpSpPr/>
          <p:nvPr/>
        </p:nvGrpSpPr>
        <p:grpSpPr>
          <a:xfrm>
            <a:off x="7549230" y="1391255"/>
            <a:ext cx="3971407" cy="3762550"/>
            <a:chOff x="7549230" y="1391255"/>
            <a:chExt cx="3971407" cy="376255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78A3087-BDE0-4B7F-3649-E23A0643EB6B}"/>
                </a:ext>
              </a:extLst>
            </p:cNvPr>
            <p:cNvSpPr/>
            <p:nvPr/>
          </p:nvSpPr>
          <p:spPr>
            <a:xfrm>
              <a:off x="10052457" y="3685625"/>
              <a:ext cx="1468180" cy="1468180"/>
            </a:xfrm>
            <a:prstGeom prst="ellipse">
              <a:avLst/>
            </a:prstGeom>
            <a:solidFill>
              <a:srgbClr val="49A0FF">
                <a:alpha val="24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4A0A80B-0610-6493-5089-6CC3CA59DBB1}"/>
                </a:ext>
              </a:extLst>
            </p:cNvPr>
            <p:cNvSpPr/>
            <p:nvPr/>
          </p:nvSpPr>
          <p:spPr>
            <a:xfrm>
              <a:off x="7549230" y="3685625"/>
              <a:ext cx="1468180" cy="1468180"/>
            </a:xfrm>
            <a:prstGeom prst="ellipse">
              <a:avLst/>
            </a:prstGeom>
            <a:solidFill>
              <a:srgbClr val="49A0FF">
                <a:alpha val="24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82DC98-D263-B256-1E19-F2E48824F7C4}"/>
                </a:ext>
              </a:extLst>
            </p:cNvPr>
            <p:cNvSpPr/>
            <p:nvPr/>
          </p:nvSpPr>
          <p:spPr>
            <a:xfrm>
              <a:off x="10052457" y="1391255"/>
              <a:ext cx="1468180" cy="1468180"/>
            </a:xfrm>
            <a:prstGeom prst="ellipse">
              <a:avLst/>
            </a:prstGeom>
            <a:solidFill>
              <a:srgbClr val="49A0FF">
                <a:alpha val="24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149E3D7-D462-F85B-F621-3447E78C777E}"/>
                </a:ext>
              </a:extLst>
            </p:cNvPr>
            <p:cNvSpPr/>
            <p:nvPr/>
          </p:nvSpPr>
          <p:spPr>
            <a:xfrm>
              <a:off x="7549230" y="1391255"/>
              <a:ext cx="1468180" cy="1468180"/>
            </a:xfrm>
            <a:prstGeom prst="ellipse">
              <a:avLst/>
            </a:prstGeom>
            <a:solidFill>
              <a:srgbClr val="49A0FF">
                <a:alpha val="24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22B1FA6-9593-7FE2-BE84-BD9F5D0E7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31" t="-1" r="37484" b="22894"/>
            <a:stretch/>
          </p:blipFill>
          <p:spPr>
            <a:xfrm>
              <a:off x="8814287" y="2647727"/>
              <a:ext cx="1441294" cy="1103853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E26852F-0FAA-508E-AAC0-B3EE52013691}"/>
                </a:ext>
              </a:extLst>
            </p:cNvPr>
            <p:cNvSpPr/>
            <p:nvPr/>
          </p:nvSpPr>
          <p:spPr>
            <a:xfrm>
              <a:off x="7684801" y="1526826"/>
              <a:ext cx="1197038" cy="119703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FEA1323-6073-8A10-0D07-6E91ABF89F7B}"/>
                </a:ext>
              </a:extLst>
            </p:cNvPr>
            <p:cNvSpPr/>
            <p:nvPr/>
          </p:nvSpPr>
          <p:spPr>
            <a:xfrm>
              <a:off x="10188028" y="1526826"/>
              <a:ext cx="1197038" cy="119703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3660006-BD82-0549-EFC0-A36D9B104100}"/>
                </a:ext>
              </a:extLst>
            </p:cNvPr>
            <p:cNvSpPr/>
            <p:nvPr/>
          </p:nvSpPr>
          <p:spPr>
            <a:xfrm>
              <a:off x="7684801" y="3824867"/>
              <a:ext cx="1197038" cy="119703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37C42E1-17F9-A932-906D-3DBE56517CAE}"/>
                </a:ext>
              </a:extLst>
            </p:cNvPr>
            <p:cNvSpPr/>
            <p:nvPr/>
          </p:nvSpPr>
          <p:spPr>
            <a:xfrm>
              <a:off x="10188028" y="3824867"/>
              <a:ext cx="1197038" cy="119703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1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B20A138F-10E4-A999-8B42-B553F819733F}"/>
                </a:ext>
              </a:extLst>
            </p:cNvPr>
            <p:cNvSpPr/>
            <p:nvPr/>
          </p:nvSpPr>
          <p:spPr>
            <a:xfrm>
              <a:off x="8991751" y="1985540"/>
              <a:ext cx="1082529" cy="279610"/>
            </a:xfrm>
            <a:prstGeom prst="rightArrow">
              <a:avLst>
                <a:gd name="adj1" fmla="val 64115"/>
                <a:gd name="adj2" fmla="val 50000"/>
              </a:avLst>
            </a:prstGeom>
            <a:gradFill>
              <a:gsLst>
                <a:gs pos="0">
                  <a:srgbClr val="001689"/>
                </a:gs>
                <a:gs pos="100000">
                  <a:srgbClr val="001689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2667D733-A3D7-279A-2B95-D7D80007228D}"/>
                </a:ext>
              </a:extLst>
            </p:cNvPr>
            <p:cNvSpPr/>
            <p:nvPr/>
          </p:nvSpPr>
          <p:spPr>
            <a:xfrm rot="8100000">
              <a:off x="9894475" y="2595477"/>
              <a:ext cx="438261" cy="279610"/>
            </a:xfrm>
            <a:prstGeom prst="rightArrow">
              <a:avLst>
                <a:gd name="adj1" fmla="val 64115"/>
                <a:gd name="adj2" fmla="val 50000"/>
              </a:avLst>
            </a:prstGeom>
            <a:gradFill>
              <a:gsLst>
                <a:gs pos="0">
                  <a:srgbClr val="001689"/>
                </a:gs>
                <a:gs pos="100000">
                  <a:srgbClr val="001689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2DCCE291-8D9D-3271-3205-BE31A8A07C6F}"/>
                </a:ext>
              </a:extLst>
            </p:cNvPr>
            <p:cNvSpPr/>
            <p:nvPr/>
          </p:nvSpPr>
          <p:spPr>
            <a:xfrm rot="8100000">
              <a:off x="8665798" y="3647710"/>
              <a:ext cx="438261" cy="279610"/>
            </a:xfrm>
            <a:prstGeom prst="rightArrow">
              <a:avLst>
                <a:gd name="adj1" fmla="val 64115"/>
                <a:gd name="adj2" fmla="val 50000"/>
              </a:avLst>
            </a:prstGeom>
            <a:gradFill>
              <a:gsLst>
                <a:gs pos="0">
                  <a:srgbClr val="001689"/>
                </a:gs>
                <a:gs pos="100000">
                  <a:srgbClr val="001689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5783703F-F474-14B2-CC73-BBB532D34362}"/>
                </a:ext>
              </a:extLst>
            </p:cNvPr>
            <p:cNvSpPr/>
            <p:nvPr/>
          </p:nvSpPr>
          <p:spPr>
            <a:xfrm>
              <a:off x="8991751" y="4283581"/>
              <a:ext cx="1082529" cy="279610"/>
            </a:xfrm>
            <a:prstGeom prst="rightArrow">
              <a:avLst>
                <a:gd name="adj1" fmla="val 64115"/>
                <a:gd name="adj2" fmla="val 50000"/>
              </a:avLst>
            </a:prstGeom>
            <a:gradFill>
              <a:gsLst>
                <a:gs pos="0">
                  <a:srgbClr val="001689"/>
                </a:gs>
                <a:gs pos="100000">
                  <a:srgbClr val="001689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1BE742-BB17-D5EB-07D1-8FB83729D471}"/>
                </a:ext>
              </a:extLst>
            </p:cNvPr>
            <p:cNvSpPr/>
            <p:nvPr/>
          </p:nvSpPr>
          <p:spPr>
            <a:xfrm>
              <a:off x="9325158" y="4033785"/>
              <a:ext cx="353671" cy="1785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dirty="0">
                  <a:ln w="3175">
                    <a:noFill/>
                  </a:ln>
                  <a:solidFill>
                    <a:srgbClr val="49A0FF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SemiBold" panose="020B0600000101010101" charset="0"/>
                </a:rPr>
                <a:t>2</a:t>
              </a:r>
              <a:r>
                <a:rPr lang="ko-KR" altLang="en-US" sz="1000" dirty="0">
                  <a:ln w="3175">
                    <a:noFill/>
                  </a:ln>
                  <a:solidFill>
                    <a:srgbClr val="49A0FF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SemiBold" panose="020B0600000101010101" charset="0"/>
                </a:rPr>
                <a:t>주</a:t>
              </a:r>
              <a:endParaRPr lang="en-US" altLang="ko-KR" sz="1000" dirty="0">
                <a:ln w="3175">
                  <a:noFill/>
                </a:ln>
                <a:solidFill>
                  <a:srgbClr val="49A0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SemiBold" panose="020B0600000101010101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4F2E9BB-4947-A6E4-E544-87C11D5A7ECF}"/>
                </a:ext>
              </a:extLst>
            </p:cNvPr>
            <p:cNvSpPr/>
            <p:nvPr/>
          </p:nvSpPr>
          <p:spPr>
            <a:xfrm>
              <a:off x="8889742" y="3797325"/>
              <a:ext cx="1224503" cy="2095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8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디지털 트윈 및 탐색엔진</a:t>
              </a:r>
              <a:endParaRPr lang="en-US" altLang="ko-KR" sz="800" dirty="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B0600000101010101" charset="0"/>
              </a:endParaRPr>
            </a:p>
            <a:p>
              <a:pPr algn="ctr"/>
              <a:r>
                <a:rPr lang="ko-KR" altLang="en-US" sz="8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학습</a:t>
              </a:r>
              <a:endParaRPr lang="en-US" altLang="ko-KR" sz="800" dirty="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B0600000101010101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0024C3E-F0DC-7223-FD77-9D022262B6B1}"/>
                </a:ext>
              </a:extLst>
            </p:cNvPr>
            <p:cNvSpPr/>
            <p:nvPr/>
          </p:nvSpPr>
          <p:spPr>
            <a:xfrm>
              <a:off x="7895456" y="2905582"/>
              <a:ext cx="775728" cy="143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8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서비스로그인</a:t>
              </a:r>
              <a:endParaRPr lang="en-US" altLang="ko-KR" sz="800" dirty="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B0600000101010101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358A2F-1B77-B212-7E5F-F62D845D12C1}"/>
                </a:ext>
              </a:extLst>
            </p:cNvPr>
            <p:cNvSpPr/>
            <p:nvPr/>
          </p:nvSpPr>
          <p:spPr>
            <a:xfrm>
              <a:off x="10223430" y="2917211"/>
              <a:ext cx="1127979" cy="120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800" dirty="0" err="1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데이터업로드</a:t>
              </a:r>
              <a:r>
                <a:rPr lang="ko-KR" altLang="en-US" sz="8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 및 </a:t>
              </a:r>
              <a:r>
                <a:rPr lang="en-US" altLang="ko-KR" sz="8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KPI</a:t>
              </a:r>
              <a:r>
                <a:rPr lang="ko-KR" altLang="en-US" sz="8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설정</a:t>
              </a:r>
              <a:endParaRPr lang="en-US" altLang="ko-KR" sz="800" dirty="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B0600000101010101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6556075-0495-CFED-295E-3DEA7D501206}"/>
                </a:ext>
              </a:extLst>
            </p:cNvPr>
            <p:cNvSpPr/>
            <p:nvPr/>
          </p:nvSpPr>
          <p:spPr>
            <a:xfrm>
              <a:off x="7895456" y="3453918"/>
              <a:ext cx="775728" cy="143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8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최적 효율화 결과 및 리포트</a:t>
              </a:r>
              <a:endParaRPr lang="en-US" altLang="ko-KR" sz="800" dirty="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B0600000101010101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F53578A-EB0F-8B7F-AE57-A9710C289600}"/>
                </a:ext>
              </a:extLst>
            </p:cNvPr>
            <p:cNvSpPr/>
            <p:nvPr/>
          </p:nvSpPr>
          <p:spPr>
            <a:xfrm>
              <a:off x="10463926" y="3490947"/>
              <a:ext cx="646988" cy="120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8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시스템 적용</a:t>
              </a:r>
              <a:endParaRPr lang="en-US" altLang="ko-KR" sz="800" dirty="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B0600000101010101" charset="0"/>
              </a:endParaRPr>
            </a:p>
          </p:txBody>
        </p:sp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8B68F8BB-DBB4-9EED-34E2-046D6B6C0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61144" y="1843441"/>
              <a:ext cx="644352" cy="563808"/>
            </a:xfrm>
            <a:prstGeom prst="rect">
              <a:avLst/>
            </a:prstGeom>
          </p:spPr>
        </p:pic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32FF1512-4A44-B4F2-ECEC-6205C5C93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00535" y="1843441"/>
              <a:ext cx="495300" cy="590550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C0B30AC1-4ADD-0DA4-4F57-D697F412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88172" y="2902998"/>
              <a:ext cx="600075" cy="419100"/>
            </a:xfrm>
            <a:prstGeom prst="rect">
              <a:avLst/>
            </a:prstGeom>
          </p:spPr>
        </p:pic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7420DF82-0D15-A20C-C629-4A071091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1382" y="4127608"/>
              <a:ext cx="523875" cy="600075"/>
            </a:xfrm>
            <a:prstGeom prst="rect">
              <a:avLst/>
            </a:prstGeom>
          </p:spPr>
        </p:pic>
        <p:pic>
          <p:nvPicPr>
            <p:cNvPr id="61" name="그래픽 60">
              <a:extLst>
                <a:ext uri="{FF2B5EF4-FFF2-40B4-BE49-F238E27FC236}">
                  <a16:creationId xmlns:a16="http://schemas.microsoft.com/office/drawing/2014/main" id="{5083591F-1FA8-F199-2776-8DE6D52B2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95518" y="4151420"/>
              <a:ext cx="590550" cy="55245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FA7BD9E-29BA-30C5-5A44-78F43E2B27B9}"/>
              </a:ext>
            </a:extLst>
          </p:cNvPr>
          <p:cNvGrpSpPr/>
          <p:nvPr/>
        </p:nvGrpSpPr>
        <p:grpSpPr>
          <a:xfrm>
            <a:off x="670556" y="4533725"/>
            <a:ext cx="2070939" cy="356603"/>
            <a:chOff x="688491" y="4533725"/>
            <a:chExt cx="2070939" cy="35660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89F802-823B-53EF-98A8-46641F2B04B5}"/>
                </a:ext>
              </a:extLst>
            </p:cNvPr>
            <p:cNvSpPr/>
            <p:nvPr/>
          </p:nvSpPr>
          <p:spPr>
            <a:xfrm>
              <a:off x="1006853" y="4533725"/>
              <a:ext cx="1752577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r>
                <a:rPr lang="en-US" altLang="ko-KR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Sort-term goal: </a:t>
              </a:r>
            </a:p>
            <a:p>
              <a:r>
                <a:rPr lang="en-US" altLang="ko-KR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6</a:t>
              </a:r>
              <a:r>
                <a:rPr lang="ko-KR" altLang="en-US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개월마다 </a:t>
              </a:r>
              <a:r>
                <a:rPr lang="en-US" altLang="ko-KR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element-wise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8749E42-B7C4-9E23-CF09-2B9169B3D278}"/>
                </a:ext>
              </a:extLst>
            </p:cNvPr>
            <p:cNvSpPr/>
            <p:nvPr/>
          </p:nvSpPr>
          <p:spPr>
            <a:xfrm>
              <a:off x="688491" y="4541345"/>
              <a:ext cx="284193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r>
                <a:rPr lang="en-US" altLang="ko-KR" sz="3200" dirty="0">
                  <a:ln w="3175">
                    <a:noFill/>
                  </a:ln>
                  <a:solidFill>
                    <a:srgbClr val="1CC1D8"/>
                  </a:solidFill>
                  <a:latin typeface="Arial Black" panose="020B0A04020102020204" pitchFamily="34" charset="0"/>
                  <a:ea typeface="Pretendard ExtraBold" panose="02000903000000020004" pitchFamily="50" charset="-127"/>
                  <a:cs typeface="Pretendard SemiBold" panose="020B0600000101010101" charset="0"/>
                </a:rPr>
                <a:t>1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EF15579-1828-027C-2645-A1019BC18414}"/>
              </a:ext>
            </a:extLst>
          </p:cNvPr>
          <p:cNvGrpSpPr/>
          <p:nvPr/>
        </p:nvGrpSpPr>
        <p:grpSpPr>
          <a:xfrm>
            <a:off x="670556" y="1831813"/>
            <a:ext cx="3079883" cy="363418"/>
            <a:chOff x="670556" y="1916718"/>
            <a:chExt cx="3079883" cy="36341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38DD439-110E-5737-24F1-B614C634A6DB}"/>
                </a:ext>
              </a:extLst>
            </p:cNvPr>
            <p:cNvSpPr/>
            <p:nvPr/>
          </p:nvSpPr>
          <p:spPr>
            <a:xfrm>
              <a:off x="1006853" y="1916718"/>
              <a:ext cx="2743586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r>
                <a:rPr lang="en-US" altLang="ko-KR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Mid-term goal: </a:t>
              </a:r>
            </a:p>
            <a:p>
              <a:r>
                <a:rPr lang="ko-KR" altLang="en-US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산업 도메인별 </a:t>
              </a:r>
              <a:r>
                <a:rPr lang="en-US" altLang="ko-KR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vertical SaaS </a:t>
              </a:r>
              <a:r>
                <a:rPr lang="en-US" altLang="ko-KR" sz="1200" dirty="0" err="1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intergration</a:t>
              </a:r>
              <a:endParaRPr lang="en-US" altLang="ko-KR" sz="1200" dirty="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B0600000101010101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1454A13-B697-F193-9BAA-66954EF95327}"/>
                </a:ext>
              </a:extLst>
            </p:cNvPr>
            <p:cNvSpPr/>
            <p:nvPr/>
          </p:nvSpPr>
          <p:spPr>
            <a:xfrm>
              <a:off x="670556" y="1931153"/>
              <a:ext cx="347119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r>
                <a:rPr lang="en-US" altLang="ko-KR" sz="3200" dirty="0">
                  <a:ln w="3175">
                    <a:noFill/>
                  </a:ln>
                  <a:solidFill>
                    <a:srgbClr val="1CC1D8"/>
                  </a:solidFill>
                  <a:latin typeface="Arial Black" panose="020B0A04020102020204" pitchFamily="34" charset="0"/>
                  <a:ea typeface="Pretendard ExtraBold" panose="02000903000000020004" pitchFamily="50" charset="-127"/>
                  <a:cs typeface="Pretendard SemiBold" panose="020B0600000101010101" charset="0"/>
                </a:rPr>
                <a:t>2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3444329-D77B-1032-0965-14722D9361A8}"/>
              </a:ext>
            </a:extLst>
          </p:cNvPr>
          <p:cNvGrpSpPr/>
          <p:nvPr/>
        </p:nvGrpSpPr>
        <p:grpSpPr>
          <a:xfrm>
            <a:off x="4644583" y="1826588"/>
            <a:ext cx="2209203" cy="368643"/>
            <a:chOff x="4723906" y="1534860"/>
            <a:chExt cx="2209203" cy="36864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EFD70AF-94A9-4E16-7FEA-FC706D65DB8B}"/>
                </a:ext>
              </a:extLst>
            </p:cNvPr>
            <p:cNvSpPr/>
            <p:nvPr/>
          </p:nvSpPr>
          <p:spPr>
            <a:xfrm>
              <a:off x="5069697" y="1534860"/>
              <a:ext cx="1863412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r>
                <a:rPr lang="en-US" altLang="ko-KR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Long-term goal: </a:t>
              </a:r>
            </a:p>
            <a:p>
              <a:r>
                <a:rPr lang="ko-KR" altLang="en-US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비즈니스 최적화 </a:t>
              </a:r>
              <a:r>
                <a:rPr lang="en-US" altLang="ko-KR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Suit</a:t>
              </a:r>
              <a:r>
                <a:rPr lang="ko-KR" altLang="en-US" sz="1200" dirty="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B0600000101010101" charset="0"/>
                </a:rPr>
                <a:t>로 통합</a:t>
              </a:r>
              <a:endParaRPr lang="en-US" altLang="ko-KR" sz="1200" dirty="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B0600000101010101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9DBB162-824C-4F39-3D93-F48FF6E95407}"/>
                </a:ext>
              </a:extLst>
            </p:cNvPr>
            <p:cNvSpPr/>
            <p:nvPr/>
          </p:nvSpPr>
          <p:spPr>
            <a:xfrm>
              <a:off x="4723906" y="1554520"/>
              <a:ext cx="324640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r>
                <a:rPr lang="en-US" altLang="ko-KR" sz="3200" dirty="0">
                  <a:ln w="3175">
                    <a:noFill/>
                  </a:ln>
                  <a:solidFill>
                    <a:srgbClr val="1CC1D8"/>
                  </a:solidFill>
                  <a:latin typeface="Arial Black" panose="020B0A04020102020204" pitchFamily="34" charset="0"/>
                  <a:ea typeface="Pretendard ExtraBold" panose="02000903000000020004" pitchFamily="50" charset="-127"/>
                  <a:cs typeface="Pretendard SemiBold" panose="020B0600000101010101" charset="0"/>
                </a:rPr>
                <a:t>3</a:t>
              </a:r>
            </a:p>
          </p:txBody>
        </p:sp>
      </p:grpSp>
      <p:sp>
        <p:nvSpPr>
          <p:cNvPr id="72" name="화살표: 줄무늬가 있는 오른쪽 71">
            <a:extLst>
              <a:ext uri="{FF2B5EF4-FFF2-40B4-BE49-F238E27FC236}">
                <a16:creationId xmlns:a16="http://schemas.microsoft.com/office/drawing/2014/main" id="{649A846F-8D61-C854-01CC-008A999046C0}"/>
              </a:ext>
            </a:extLst>
          </p:cNvPr>
          <p:cNvSpPr/>
          <p:nvPr/>
        </p:nvSpPr>
        <p:spPr>
          <a:xfrm>
            <a:off x="3099617" y="3068073"/>
            <a:ext cx="1252884" cy="560412"/>
          </a:xfrm>
          <a:prstGeom prst="stripedRightArrow">
            <a:avLst>
              <a:gd name="adj1" fmla="val 66996"/>
              <a:gd name="adj2" fmla="val 36403"/>
            </a:avLst>
          </a:prstGeom>
          <a:gradFill>
            <a:gsLst>
              <a:gs pos="34000">
                <a:srgbClr val="001689"/>
              </a:gs>
              <a:gs pos="100000">
                <a:srgbClr val="001689">
                  <a:alpha val="1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3FDC6915-6925-8D67-D37E-79F304A1D1D5}"/>
              </a:ext>
            </a:extLst>
          </p:cNvPr>
          <p:cNvSpPr/>
          <p:nvPr/>
        </p:nvSpPr>
        <p:spPr>
          <a:xfrm>
            <a:off x="1328290" y="4294527"/>
            <a:ext cx="1498730" cy="205108"/>
          </a:xfrm>
          <a:prstGeom prst="rightArrow">
            <a:avLst>
              <a:gd name="adj1" fmla="val 50000"/>
              <a:gd name="adj2" fmla="val 61145"/>
            </a:avLst>
          </a:prstGeom>
          <a:solidFill>
            <a:srgbClr val="1CC1D8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9AE715-0D28-6746-6C17-18EAA4400268}"/>
              </a:ext>
            </a:extLst>
          </p:cNvPr>
          <p:cNvGrpSpPr/>
          <p:nvPr/>
        </p:nvGrpSpPr>
        <p:grpSpPr>
          <a:xfrm>
            <a:off x="999239" y="2258269"/>
            <a:ext cx="1889302" cy="2028978"/>
            <a:chOff x="3730303" y="2593080"/>
            <a:chExt cx="2373263" cy="2548718"/>
          </a:xfrm>
        </p:grpSpPr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2BDCE80D-F35D-C8B0-A6E0-4132D247F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303" y="4122750"/>
              <a:ext cx="714286" cy="101904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BEF6C7B-F79A-B2EA-6AC2-E1C95B49C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791" y="4122750"/>
              <a:ext cx="714286" cy="101904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C856A42-EA7C-D5FA-5519-DD4AC712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280" y="4122750"/>
              <a:ext cx="714286" cy="1019048"/>
            </a:xfrm>
            <a:prstGeom prst="rect">
              <a:avLst/>
            </a:prstGeom>
          </p:spPr>
        </p:pic>
        <p:pic>
          <p:nvPicPr>
            <p:cNvPr id="52" name="그림 51" descr="텍스트이(가) 표시된 사진&#10;&#10;자동 생성된 설명">
              <a:extLst>
                <a:ext uri="{FF2B5EF4-FFF2-40B4-BE49-F238E27FC236}">
                  <a16:creationId xmlns:a16="http://schemas.microsoft.com/office/drawing/2014/main" id="{A56BAAEF-70D3-DE9B-EEE8-701A730A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303" y="3357915"/>
              <a:ext cx="714286" cy="101904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B717422-F336-56B1-E807-0721C396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791" y="3357915"/>
              <a:ext cx="714286" cy="1019048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1B30C5C-7357-6B7F-E805-3F439CB2C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280" y="3357915"/>
              <a:ext cx="714286" cy="1019048"/>
            </a:xfrm>
            <a:prstGeom prst="rect">
              <a:avLst/>
            </a:prstGeom>
          </p:spPr>
        </p:pic>
        <p:pic>
          <p:nvPicPr>
            <p:cNvPr id="58" name="그림 57" descr="텍스트이(가) 표시된 사진&#10;&#10;자동 생성된 설명">
              <a:extLst>
                <a:ext uri="{FF2B5EF4-FFF2-40B4-BE49-F238E27FC236}">
                  <a16:creationId xmlns:a16="http://schemas.microsoft.com/office/drawing/2014/main" id="{8DF538DD-8DF0-CECB-7253-472DDA244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303" y="2593080"/>
              <a:ext cx="714286" cy="101904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ED28F00-DA40-DD39-B9B9-537098B6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791" y="2593080"/>
              <a:ext cx="714286" cy="1019048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B082B97-1657-3A78-C502-677DD35C8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280" y="2593080"/>
              <a:ext cx="714286" cy="1019048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CB8BF6D-33FF-516E-357B-C0B1DCECD926}"/>
              </a:ext>
            </a:extLst>
          </p:cNvPr>
          <p:cNvSpPr txBox="1"/>
          <p:nvPr/>
        </p:nvSpPr>
        <p:spPr>
          <a:xfrm>
            <a:off x="992613" y="257423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설비운영</a:t>
            </a:r>
            <a:endParaRPr lang="en-US" altLang="ko-KR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68A3B9-AA6E-D998-FACE-DF61F0F551EB}"/>
              </a:ext>
            </a:extLst>
          </p:cNvPr>
          <p:cNvSpPr txBox="1"/>
          <p:nvPr/>
        </p:nvSpPr>
        <p:spPr>
          <a:xfrm>
            <a:off x="980185" y="3168154"/>
            <a:ext cx="60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Process</a:t>
            </a:r>
          </a:p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5B9649-11E5-6304-AC92-1BE41862ED3E}"/>
              </a:ext>
            </a:extLst>
          </p:cNvPr>
          <p:cNvSpPr txBox="1"/>
          <p:nvPr/>
        </p:nvSpPr>
        <p:spPr>
          <a:xfrm>
            <a:off x="1027879" y="378715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예측적</a:t>
            </a:r>
            <a:endParaRPr lang="en-US" altLang="ko-KR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정비 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BF53723-B25D-9B2E-0029-A0AA95CB3C51}"/>
              </a:ext>
            </a:extLst>
          </p:cNvPr>
          <p:cNvSpPr txBox="1"/>
          <p:nvPr/>
        </p:nvSpPr>
        <p:spPr>
          <a:xfrm>
            <a:off x="1656918" y="257423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Picking</a:t>
            </a:r>
          </a:p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D03760-1A3A-52D4-498B-830106D24023}"/>
              </a:ext>
            </a:extLst>
          </p:cNvPr>
          <p:cNvSpPr txBox="1"/>
          <p:nvPr/>
        </p:nvSpPr>
        <p:spPr>
          <a:xfrm>
            <a:off x="1684167" y="3168154"/>
            <a:ext cx="5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Route</a:t>
            </a:r>
          </a:p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C22C1E-59FB-DA36-A888-1B84A91F8F3C}"/>
              </a:ext>
            </a:extLst>
          </p:cNvPr>
          <p:cNvSpPr txBox="1"/>
          <p:nvPr/>
        </p:nvSpPr>
        <p:spPr>
          <a:xfrm>
            <a:off x="1634475" y="3787155"/>
            <a:ext cx="61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짐싸기</a:t>
            </a:r>
            <a:endParaRPr lang="en-US" altLang="ko-KR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최적화 등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7CBFAB-F13F-8B7D-AE1A-477FF3313DE2}"/>
              </a:ext>
            </a:extLst>
          </p:cNvPr>
          <p:cNvSpPr txBox="1"/>
          <p:nvPr/>
        </p:nvSpPr>
        <p:spPr>
          <a:xfrm>
            <a:off x="1091999" y="2263615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E348E9-5B1E-7F2C-D741-64318006658C}"/>
              </a:ext>
            </a:extLst>
          </p:cNvPr>
          <p:cNvSpPr txBox="1"/>
          <p:nvPr/>
        </p:nvSpPr>
        <p:spPr>
          <a:xfrm>
            <a:off x="1748290" y="2263615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물류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5D34FC6-42AC-01B2-3FB9-A0C49CA70BB8}"/>
              </a:ext>
            </a:extLst>
          </p:cNvPr>
          <p:cNvSpPr txBox="1"/>
          <p:nvPr/>
        </p:nvSpPr>
        <p:spPr>
          <a:xfrm>
            <a:off x="2285704" y="257423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Dynamic</a:t>
            </a:r>
          </a:p>
          <a:p>
            <a:pPr algn="ctr"/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Pricing</a:t>
            </a:r>
            <a:endParaRPr lang="ko-KR" altLang="en-US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FB09B5-3BDF-3DD7-50B0-7172775EF432}"/>
              </a:ext>
            </a:extLst>
          </p:cNvPr>
          <p:cNvSpPr txBox="1"/>
          <p:nvPr/>
        </p:nvSpPr>
        <p:spPr>
          <a:xfrm>
            <a:off x="2351424" y="3120848"/>
            <a:ext cx="5116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마케팅최적화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BDE684-50A0-C240-A6D1-D8F4F043B033}"/>
              </a:ext>
            </a:extLst>
          </p:cNvPr>
          <p:cNvSpPr txBox="1"/>
          <p:nvPr/>
        </p:nvSpPr>
        <p:spPr>
          <a:xfrm>
            <a:off x="2301732" y="3787155"/>
            <a:ext cx="61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SMC</a:t>
            </a:r>
          </a:p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최적화 등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51215B-C174-A029-CD55-C8F3599288DD}"/>
              </a:ext>
            </a:extLst>
          </p:cNvPr>
          <p:cNvSpPr txBox="1"/>
          <p:nvPr/>
        </p:nvSpPr>
        <p:spPr>
          <a:xfrm>
            <a:off x="2365854" y="226361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리테일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0F3B9AD-E740-F3EE-63CA-6385D4F60F3D}"/>
              </a:ext>
            </a:extLst>
          </p:cNvPr>
          <p:cNvGrpSpPr/>
          <p:nvPr/>
        </p:nvGrpSpPr>
        <p:grpSpPr>
          <a:xfrm>
            <a:off x="4761670" y="2454373"/>
            <a:ext cx="1880793" cy="2246733"/>
            <a:chOff x="4803431" y="2494447"/>
            <a:chExt cx="1880793" cy="2246733"/>
          </a:xfrm>
        </p:grpSpPr>
        <p:pic>
          <p:nvPicPr>
            <p:cNvPr id="90" name="그래픽 89">
              <a:extLst>
                <a:ext uri="{FF2B5EF4-FFF2-40B4-BE49-F238E27FC236}">
                  <a16:creationId xmlns:a16="http://schemas.microsoft.com/office/drawing/2014/main" id="{773007E6-A825-B67C-DD93-F4389602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803431" y="2494447"/>
              <a:ext cx="800100" cy="514350"/>
            </a:xfrm>
            <a:prstGeom prst="rect">
              <a:avLst/>
            </a:prstGeom>
          </p:spPr>
        </p:pic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0DDBE052-F561-69FB-6435-6EE777FB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4124" y="2494447"/>
              <a:ext cx="800100" cy="514350"/>
            </a:xfrm>
            <a:prstGeom prst="rect">
              <a:avLst/>
            </a:prstGeom>
          </p:spPr>
        </p:pic>
        <p:pic>
          <p:nvPicPr>
            <p:cNvPr id="93" name="그래픽 92">
              <a:extLst>
                <a:ext uri="{FF2B5EF4-FFF2-40B4-BE49-F238E27FC236}">
                  <a16:creationId xmlns:a16="http://schemas.microsoft.com/office/drawing/2014/main" id="{2BBDD71B-73FC-FCE4-0C7D-3990ECFF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803431" y="3741055"/>
              <a:ext cx="800100" cy="1000125"/>
            </a:xfrm>
            <a:prstGeom prst="rect">
              <a:avLst/>
            </a:prstGeom>
          </p:spPr>
        </p:pic>
        <p:pic>
          <p:nvPicPr>
            <p:cNvPr id="94" name="그래픽 93">
              <a:extLst>
                <a:ext uri="{FF2B5EF4-FFF2-40B4-BE49-F238E27FC236}">
                  <a16:creationId xmlns:a16="http://schemas.microsoft.com/office/drawing/2014/main" id="{CF1D0612-0B7F-E253-FAB0-628BED8B6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803431" y="3147590"/>
              <a:ext cx="800100" cy="514350"/>
            </a:xfrm>
            <a:prstGeom prst="rect">
              <a:avLst/>
            </a:prstGeom>
          </p:spPr>
        </p:pic>
        <p:pic>
          <p:nvPicPr>
            <p:cNvPr id="95" name="그래픽 94">
              <a:extLst>
                <a:ext uri="{FF2B5EF4-FFF2-40B4-BE49-F238E27FC236}">
                  <a16:creationId xmlns:a16="http://schemas.microsoft.com/office/drawing/2014/main" id="{89646AC3-8C24-1848-4D4C-719BEE49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4124" y="3147590"/>
              <a:ext cx="800100" cy="514350"/>
            </a:xfrm>
            <a:prstGeom prst="rect">
              <a:avLst/>
            </a:prstGeom>
          </p:spPr>
        </p:pic>
        <p:pic>
          <p:nvPicPr>
            <p:cNvPr id="97" name="그래픽 96">
              <a:extLst>
                <a:ext uri="{FF2B5EF4-FFF2-40B4-BE49-F238E27FC236}">
                  <a16:creationId xmlns:a16="http://schemas.microsoft.com/office/drawing/2014/main" id="{19A659C3-0382-FF1A-D3C7-E31B64FF0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884124" y="3874405"/>
              <a:ext cx="800100" cy="866775"/>
            </a:xfrm>
            <a:prstGeom prst="rect">
              <a:avLst/>
            </a:prstGeom>
          </p:spPr>
        </p:pic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5FCBDF9-C024-A666-5F2B-51CC1CBBE192}"/>
              </a:ext>
            </a:extLst>
          </p:cNvPr>
          <p:cNvSpPr txBox="1"/>
          <p:nvPr/>
        </p:nvSpPr>
        <p:spPr>
          <a:xfrm>
            <a:off x="4842687" y="4777661"/>
            <a:ext cx="171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통합 비즈니스 최적화 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suite</a:t>
            </a:r>
            <a:endParaRPr lang="ko-KR" altLang="en-US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7DC679F-C0D6-D999-A174-7907185BD59F}"/>
              </a:ext>
            </a:extLst>
          </p:cNvPr>
          <p:cNvSpPr txBox="1"/>
          <p:nvPr/>
        </p:nvSpPr>
        <p:spPr>
          <a:xfrm>
            <a:off x="4990374" y="4103471"/>
            <a:ext cx="404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119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제조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EAD0E4-41E8-81D1-545B-1B680C02C502}"/>
              </a:ext>
            </a:extLst>
          </p:cNvPr>
          <p:cNvSpPr txBox="1"/>
          <p:nvPr/>
        </p:nvSpPr>
        <p:spPr>
          <a:xfrm>
            <a:off x="6025421" y="4103471"/>
            <a:ext cx="404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119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물류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61328A2-BFCA-DDC0-3C2D-BD11CCA61591}"/>
              </a:ext>
            </a:extLst>
          </p:cNvPr>
          <p:cNvSpPr txBox="1"/>
          <p:nvPr/>
        </p:nvSpPr>
        <p:spPr>
          <a:xfrm>
            <a:off x="4882387" y="3182126"/>
            <a:ext cx="558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rgbClr val="0119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리테일</a:t>
            </a:r>
            <a:endParaRPr lang="ko-KR" altLang="en-US" sz="900" dirty="0">
              <a:solidFill>
                <a:srgbClr val="0119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B9C02E-886B-B694-8EB7-817929D4182E}"/>
              </a:ext>
            </a:extLst>
          </p:cNvPr>
          <p:cNvSpPr txBox="1"/>
          <p:nvPr/>
        </p:nvSpPr>
        <p:spPr>
          <a:xfrm>
            <a:off x="5963080" y="3182126"/>
            <a:ext cx="558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119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에너지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838F-2137-47E6-6033-001C3EABA77F}"/>
              </a:ext>
            </a:extLst>
          </p:cNvPr>
          <p:cNvSpPr txBox="1"/>
          <p:nvPr/>
        </p:nvSpPr>
        <p:spPr>
          <a:xfrm>
            <a:off x="4882387" y="2536212"/>
            <a:ext cx="558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119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헬스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94366B8-F510-FBE5-4701-A1009B1298CC}"/>
              </a:ext>
            </a:extLst>
          </p:cNvPr>
          <p:cNvSpPr txBox="1"/>
          <p:nvPr/>
        </p:nvSpPr>
        <p:spPr>
          <a:xfrm>
            <a:off x="5963080" y="2536212"/>
            <a:ext cx="558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119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04E507B-5F24-4C74-DE20-7D32BF37A92D}"/>
              </a:ext>
            </a:extLst>
          </p:cNvPr>
          <p:cNvSpPr/>
          <p:nvPr/>
        </p:nvSpPr>
        <p:spPr>
          <a:xfrm>
            <a:off x="4637606" y="2341139"/>
            <a:ext cx="2128921" cy="2667920"/>
          </a:xfrm>
          <a:prstGeom prst="roundRect">
            <a:avLst>
              <a:gd name="adj" fmla="val 5489"/>
            </a:avLst>
          </a:prstGeom>
          <a:noFill/>
          <a:ln>
            <a:solidFill>
              <a:srgbClr val="1CC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8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 hidden="1">
            <a:extLst>
              <a:ext uri="{FF2B5EF4-FFF2-40B4-BE49-F238E27FC236}">
                <a16:creationId xmlns:a16="http://schemas.microsoft.com/office/drawing/2014/main" id="{F4530ADC-197F-48CF-6929-350C36F8CC05}"/>
              </a:ext>
            </a:extLst>
          </p:cNvPr>
          <p:cNvGrpSpPr/>
          <p:nvPr/>
        </p:nvGrpSpPr>
        <p:grpSpPr>
          <a:xfrm>
            <a:off x="407988" y="1751587"/>
            <a:ext cx="11376025" cy="3896599"/>
            <a:chOff x="323850" y="1090247"/>
            <a:chExt cx="8496300" cy="3642092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BC8A488E-F81A-D0E7-1792-1F0EAAF3CA22}"/>
                </a:ext>
              </a:extLst>
            </p:cNvPr>
            <p:cNvSpPr/>
            <p:nvPr/>
          </p:nvSpPr>
          <p:spPr>
            <a:xfrm>
              <a:off x="323850" y="1090247"/>
              <a:ext cx="8496300" cy="3642092"/>
            </a:xfrm>
            <a:prstGeom prst="roundRect">
              <a:avLst>
                <a:gd name="adj" fmla="val 353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8EA6BB7-5FF0-66EA-06E3-1184FA6E9F3B}"/>
                </a:ext>
              </a:extLst>
            </p:cNvPr>
            <p:cNvSpPr/>
            <p:nvPr/>
          </p:nvSpPr>
          <p:spPr>
            <a:xfrm>
              <a:off x="439563" y="1208771"/>
              <a:ext cx="8264874" cy="3405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E558B3-3956-4862-D632-0625CEB154BC}"/>
              </a:ext>
            </a:extLst>
          </p:cNvPr>
          <p:cNvSpPr txBox="1"/>
          <p:nvPr/>
        </p:nvSpPr>
        <p:spPr>
          <a:xfrm>
            <a:off x="450619" y="409826"/>
            <a:ext cx="780983" cy="58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DFD29E-9B88-D73D-6D97-EB26D1D228D2}"/>
              </a:ext>
            </a:extLst>
          </p:cNvPr>
          <p:cNvSpPr txBox="1"/>
          <p:nvPr/>
        </p:nvSpPr>
        <p:spPr>
          <a:xfrm>
            <a:off x="1981065" y="1466221"/>
            <a:ext cx="4287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6EB1C-D3EC-7ABE-1DD9-1402D933D96D}"/>
              </a:ext>
            </a:extLst>
          </p:cNvPr>
          <p:cNvSpPr txBox="1"/>
          <p:nvPr/>
        </p:nvSpPr>
        <p:spPr>
          <a:xfrm>
            <a:off x="1344428" y="1442309"/>
            <a:ext cx="123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01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E9DCA-E573-F649-E431-CFE2D3BECEA8}"/>
              </a:ext>
            </a:extLst>
          </p:cNvPr>
          <p:cNvSpPr txBox="1"/>
          <p:nvPr/>
        </p:nvSpPr>
        <p:spPr>
          <a:xfrm>
            <a:off x="1344427" y="3089112"/>
            <a:ext cx="123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02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56C14-B0C5-9968-9B0D-E9B80C293279}"/>
              </a:ext>
            </a:extLst>
          </p:cNvPr>
          <p:cNvSpPr txBox="1"/>
          <p:nvPr/>
        </p:nvSpPr>
        <p:spPr>
          <a:xfrm>
            <a:off x="1344425" y="4002266"/>
            <a:ext cx="123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03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8EBD6-6CD2-88E2-ADD8-D18B121B3C85}"/>
              </a:ext>
            </a:extLst>
          </p:cNvPr>
          <p:cNvSpPr txBox="1"/>
          <p:nvPr/>
        </p:nvSpPr>
        <p:spPr>
          <a:xfrm>
            <a:off x="1344425" y="5759717"/>
            <a:ext cx="123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04 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9B8A16B-73C2-0628-1544-7EC9C2EB5DE4}"/>
              </a:ext>
            </a:extLst>
          </p:cNvPr>
          <p:cNvCxnSpPr/>
          <p:nvPr/>
        </p:nvCxnSpPr>
        <p:spPr>
          <a:xfrm>
            <a:off x="1706195" y="1332686"/>
            <a:ext cx="4786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2D7602-1811-A593-3965-22B94DA3DB9F}"/>
              </a:ext>
            </a:extLst>
          </p:cNvPr>
          <p:cNvSpPr txBox="1"/>
          <p:nvPr/>
        </p:nvSpPr>
        <p:spPr>
          <a:xfrm>
            <a:off x="2214528" y="3089112"/>
            <a:ext cx="2614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Preprocessing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3E86B-7776-ACE5-DCA9-468F9CEC7704}"/>
              </a:ext>
            </a:extLst>
          </p:cNvPr>
          <p:cNvSpPr txBox="1"/>
          <p:nvPr/>
        </p:nvSpPr>
        <p:spPr>
          <a:xfrm>
            <a:off x="1990786" y="3998842"/>
            <a:ext cx="3729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Feature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A1E0F-5B19-950D-4209-BED64CBC8230}"/>
              </a:ext>
            </a:extLst>
          </p:cNvPr>
          <p:cNvSpPr txBox="1"/>
          <p:nvPr/>
        </p:nvSpPr>
        <p:spPr>
          <a:xfrm>
            <a:off x="1527144" y="971664"/>
            <a:ext cx="3117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Chapter 01. Predictor</a:t>
            </a:r>
            <a:r>
              <a:rPr lang="ko-KR" altLang="en-US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–</a:t>
            </a:r>
            <a:r>
              <a:rPr lang="ko-KR" altLang="en-US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Twin Model 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FB846CC-F4C1-8217-4692-700B1899525D}"/>
              </a:ext>
            </a:extLst>
          </p:cNvPr>
          <p:cNvCxnSpPr/>
          <p:nvPr/>
        </p:nvCxnSpPr>
        <p:spPr>
          <a:xfrm>
            <a:off x="6943890" y="1341814"/>
            <a:ext cx="4786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64E7F1-685A-DBBC-D537-244C4E63E3C6}"/>
              </a:ext>
            </a:extLst>
          </p:cNvPr>
          <p:cNvSpPr txBox="1"/>
          <p:nvPr/>
        </p:nvSpPr>
        <p:spPr>
          <a:xfrm>
            <a:off x="6735201" y="991894"/>
            <a:ext cx="4023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Chapter 02. </a:t>
            </a:r>
            <a:r>
              <a:rPr lang="en-US" altLang="ko-KR" sz="1200" dirty="0" err="1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Prescriptor</a:t>
            </a:r>
            <a:r>
              <a:rPr lang="ko-KR" altLang="en-US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-</a:t>
            </a:r>
            <a:r>
              <a:rPr lang="ko-KR" altLang="en-US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Prescriptive</a:t>
            </a:r>
            <a:r>
              <a:rPr lang="ko-KR" altLang="en-US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2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Analytics 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57F62C-F444-7660-D73C-692C6A133680}"/>
              </a:ext>
            </a:extLst>
          </p:cNvPr>
          <p:cNvCxnSpPr/>
          <p:nvPr/>
        </p:nvCxnSpPr>
        <p:spPr>
          <a:xfrm>
            <a:off x="1663476" y="2962651"/>
            <a:ext cx="4786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A99B63A-0652-E7C6-BCE0-7C91DF2C796C}"/>
              </a:ext>
            </a:extLst>
          </p:cNvPr>
          <p:cNvCxnSpPr/>
          <p:nvPr/>
        </p:nvCxnSpPr>
        <p:spPr>
          <a:xfrm>
            <a:off x="1663476" y="3882107"/>
            <a:ext cx="4786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E322B06-8031-A297-CF70-FAC0C3F2386F}"/>
              </a:ext>
            </a:extLst>
          </p:cNvPr>
          <p:cNvCxnSpPr/>
          <p:nvPr/>
        </p:nvCxnSpPr>
        <p:spPr>
          <a:xfrm>
            <a:off x="1663475" y="5636615"/>
            <a:ext cx="4786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4B6E04-4684-B0F4-F3E1-33E0F7F411AF}"/>
              </a:ext>
            </a:extLst>
          </p:cNvPr>
          <p:cNvSpPr txBox="1"/>
          <p:nvPr/>
        </p:nvSpPr>
        <p:spPr>
          <a:xfrm>
            <a:off x="2165892" y="1937872"/>
            <a:ext cx="2906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1.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Time variable 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데이터 분석  </a:t>
            </a:r>
            <a:endParaRPr lang="en-US" altLang="ko-KR" sz="11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62AC-2611-4B86-1646-7E7C271D6E34}"/>
              </a:ext>
            </a:extLst>
          </p:cNvPr>
          <p:cNvSpPr txBox="1"/>
          <p:nvPr/>
        </p:nvSpPr>
        <p:spPr>
          <a:xfrm>
            <a:off x="1844879" y="2235946"/>
            <a:ext cx="2906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Outlier Check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5A367-97C3-E08C-0E88-63145D1DD4EA}"/>
              </a:ext>
            </a:extLst>
          </p:cNvPr>
          <p:cNvSpPr txBox="1"/>
          <p:nvPr/>
        </p:nvSpPr>
        <p:spPr>
          <a:xfrm>
            <a:off x="2233984" y="2542685"/>
            <a:ext cx="2906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3.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Correlation Matrix Check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8C2FFB-8DEC-9C93-CDA3-539688C2E47E}"/>
              </a:ext>
            </a:extLst>
          </p:cNvPr>
          <p:cNvSpPr txBox="1"/>
          <p:nvPr/>
        </p:nvSpPr>
        <p:spPr>
          <a:xfrm>
            <a:off x="2678961" y="4442238"/>
            <a:ext cx="1599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1.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Cyclical Encoding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69ADCD-B0FD-2BEB-F2EE-28C25CDB230F}"/>
              </a:ext>
            </a:extLst>
          </p:cNvPr>
          <p:cNvSpPr txBox="1"/>
          <p:nvPr/>
        </p:nvSpPr>
        <p:spPr>
          <a:xfrm>
            <a:off x="2632627" y="4727355"/>
            <a:ext cx="2906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변수들의 </a:t>
            </a:r>
            <a:r>
              <a:rPr lang="ko-KR" altLang="en-US" sz="1100" dirty="0" err="1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차분값</a:t>
            </a:r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(t – t_1)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을 파생변수로 사용</a:t>
            </a:r>
            <a:endParaRPr lang="en-US" altLang="ko-KR" sz="11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951371-2B0E-5E51-BB46-63F55C8AC30D}"/>
              </a:ext>
            </a:extLst>
          </p:cNvPr>
          <p:cNvSpPr txBox="1"/>
          <p:nvPr/>
        </p:nvSpPr>
        <p:spPr>
          <a:xfrm>
            <a:off x="2603443" y="5021610"/>
            <a:ext cx="23068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3.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시간 </a:t>
            </a:r>
            <a:r>
              <a:rPr lang="ko-KR" altLang="en-US" sz="1100" dirty="0" err="1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변수별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Mean Encoding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endParaRPr lang="en-US" altLang="ko-KR" sz="11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EC97DA-F55C-3CDA-A5D3-7DE436F24614}"/>
              </a:ext>
            </a:extLst>
          </p:cNvPr>
          <p:cNvSpPr txBox="1"/>
          <p:nvPr/>
        </p:nvSpPr>
        <p:spPr>
          <a:xfrm>
            <a:off x="1990787" y="5765299"/>
            <a:ext cx="2594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Modeling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02B89C-AF86-34A6-6890-1B3B9D3EEC1F}"/>
              </a:ext>
            </a:extLst>
          </p:cNvPr>
          <p:cNvSpPr txBox="1"/>
          <p:nvPr/>
        </p:nvSpPr>
        <p:spPr>
          <a:xfrm>
            <a:off x="7249351" y="1457001"/>
            <a:ext cx="3557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ko-KR" altLang="en-US" sz="18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제조 최적화 서비스 비교</a:t>
            </a:r>
            <a:endParaRPr lang="en-US" altLang="ko-KR" sz="18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B1B464-20DE-1AAD-AC4D-6C533B4BE169}"/>
              </a:ext>
            </a:extLst>
          </p:cNvPr>
          <p:cNvSpPr txBox="1"/>
          <p:nvPr/>
        </p:nvSpPr>
        <p:spPr>
          <a:xfrm>
            <a:off x="6612714" y="1433089"/>
            <a:ext cx="123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05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A93573-FAAF-D4E4-7ED3-FFF5E251429D}"/>
              </a:ext>
            </a:extLst>
          </p:cNvPr>
          <p:cNvSpPr txBox="1"/>
          <p:nvPr/>
        </p:nvSpPr>
        <p:spPr>
          <a:xfrm>
            <a:off x="6612713" y="3079892"/>
            <a:ext cx="123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06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D403D2-8800-01F6-9A19-4C22C60AC378}"/>
              </a:ext>
            </a:extLst>
          </p:cNvPr>
          <p:cNvSpPr txBox="1"/>
          <p:nvPr/>
        </p:nvSpPr>
        <p:spPr>
          <a:xfrm>
            <a:off x="6612711" y="3993046"/>
            <a:ext cx="123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07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CDCBEB-9C31-667F-C69F-5E29E5EA7A58}"/>
              </a:ext>
            </a:extLst>
          </p:cNvPr>
          <p:cNvSpPr txBox="1"/>
          <p:nvPr/>
        </p:nvSpPr>
        <p:spPr>
          <a:xfrm>
            <a:off x="6612711" y="5253541"/>
            <a:ext cx="123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8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08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AD565E-8C8A-7A50-6D31-187398690A79}"/>
              </a:ext>
            </a:extLst>
          </p:cNvPr>
          <p:cNvSpPr txBox="1"/>
          <p:nvPr/>
        </p:nvSpPr>
        <p:spPr>
          <a:xfrm>
            <a:off x="7482814" y="3079892"/>
            <a:ext cx="284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ko-KR" altLang="en-US" sz="1800" dirty="0" err="1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틸다</a:t>
            </a:r>
            <a:r>
              <a:rPr lang="ko-KR" altLang="en-US" sz="18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솔루션 알고리즘</a:t>
            </a:r>
            <a:endParaRPr lang="en-US" altLang="ko-KR" sz="18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C1193D-D671-AB19-9A14-873326E9863C}"/>
              </a:ext>
            </a:extLst>
          </p:cNvPr>
          <p:cNvSpPr txBox="1"/>
          <p:nvPr/>
        </p:nvSpPr>
        <p:spPr>
          <a:xfrm>
            <a:off x="7849524" y="3998842"/>
            <a:ext cx="3729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ko-KR" altLang="en-US" sz="18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제조 설비 제어 최적화 서비스 </a:t>
            </a:r>
            <a:r>
              <a:rPr lang="en-US" altLang="ko-KR" sz="1800" dirty="0" err="1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ArgMax</a:t>
            </a:r>
            <a:endParaRPr lang="en-US" altLang="ko-KR" sz="18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C2D42DC6-4CA3-263E-4561-EC6BB28BAEC3}"/>
              </a:ext>
            </a:extLst>
          </p:cNvPr>
          <p:cNvCxnSpPr/>
          <p:nvPr/>
        </p:nvCxnSpPr>
        <p:spPr>
          <a:xfrm>
            <a:off x="6931762" y="2953431"/>
            <a:ext cx="4786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5BF0822A-F295-DB8C-48CA-6EF5782FEAD5}"/>
              </a:ext>
            </a:extLst>
          </p:cNvPr>
          <p:cNvCxnSpPr/>
          <p:nvPr/>
        </p:nvCxnSpPr>
        <p:spPr>
          <a:xfrm>
            <a:off x="6931762" y="3872887"/>
            <a:ext cx="4786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381AE242-0A4D-E4DC-280B-5B9240C60114}"/>
              </a:ext>
            </a:extLst>
          </p:cNvPr>
          <p:cNvCxnSpPr/>
          <p:nvPr/>
        </p:nvCxnSpPr>
        <p:spPr>
          <a:xfrm>
            <a:off x="6931761" y="5130439"/>
            <a:ext cx="4786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DD6BB74-2D58-3D58-9BBB-488F332F4DE3}"/>
              </a:ext>
            </a:extLst>
          </p:cNvPr>
          <p:cNvSpPr txBox="1"/>
          <p:nvPr/>
        </p:nvSpPr>
        <p:spPr>
          <a:xfrm>
            <a:off x="7088647" y="1959534"/>
            <a:ext cx="2906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1.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Modeling 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비교</a:t>
            </a:r>
            <a:endParaRPr lang="en-US" altLang="ko-KR" sz="11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3EB98B-F537-69D7-4BE3-0A64821B478B}"/>
              </a:ext>
            </a:extLst>
          </p:cNvPr>
          <p:cNvSpPr txBox="1"/>
          <p:nvPr/>
        </p:nvSpPr>
        <p:spPr>
          <a:xfrm>
            <a:off x="7083348" y="2226726"/>
            <a:ext cx="2906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Optimization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49F6E9-F6A5-E238-D850-E97184EB5DD4}"/>
              </a:ext>
            </a:extLst>
          </p:cNvPr>
          <p:cNvSpPr txBox="1"/>
          <p:nvPr/>
        </p:nvSpPr>
        <p:spPr>
          <a:xfrm>
            <a:off x="7074476" y="2533212"/>
            <a:ext cx="2906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3.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Solution 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기능</a:t>
            </a:r>
            <a:endParaRPr lang="en-US" altLang="ko-KR" sz="11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E3A0C8-72E6-EB19-B7C2-70D6C11C471D}"/>
              </a:ext>
            </a:extLst>
          </p:cNvPr>
          <p:cNvSpPr txBox="1"/>
          <p:nvPr/>
        </p:nvSpPr>
        <p:spPr>
          <a:xfrm>
            <a:off x="7857793" y="4447316"/>
            <a:ext cx="132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1.</a:t>
            </a:r>
            <a:r>
              <a:rPr lang="ko-KR" altLang="en-US" sz="11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비즈니스 모델</a:t>
            </a:r>
            <a:endParaRPr lang="en-US" altLang="ko-KR" sz="11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EDA953-96F5-2BB6-49F3-70F2F7A2B726}"/>
              </a:ext>
            </a:extLst>
          </p:cNvPr>
          <p:cNvSpPr txBox="1"/>
          <p:nvPr/>
        </p:nvSpPr>
        <p:spPr>
          <a:xfrm>
            <a:off x="7636760" y="5269062"/>
            <a:ext cx="2594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ko-KR" altLang="en-US" sz="1800" dirty="0" err="1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틸다</a:t>
            </a:r>
            <a:r>
              <a:rPr lang="ko-KR" altLang="en-US" sz="180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솔루션 적용 사례</a:t>
            </a:r>
            <a:endParaRPr lang="en-US" altLang="ko-KR" sz="1800" dirty="0">
              <a:ln w="317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35" y="31728"/>
            <a:ext cx="12192000" cy="6858000"/>
          </a:xfrm>
          <a:prstGeom prst="rect">
            <a:avLst/>
          </a:prstGeom>
        </p:spPr>
      </p:pic>
      <p:sp>
        <p:nvSpPr>
          <p:cNvPr id="24" name="자유형: 도형 23"/>
          <p:cNvSpPr/>
          <p:nvPr/>
        </p:nvSpPr>
        <p:spPr>
          <a:xfrm>
            <a:off x="2069711" y="0"/>
            <a:ext cx="10122291" cy="6858002"/>
          </a:xfrm>
          <a:custGeom>
            <a:avLst/>
            <a:gdLst>
              <a:gd name="connsiteX0" fmla="*/ 7486137 w 10122291"/>
              <a:gd name="connsiteY0" fmla="*/ 0 h 6858002"/>
              <a:gd name="connsiteX1" fmla="*/ 10122291 w 10122291"/>
              <a:gd name="connsiteY1" fmla="*/ 0 h 6858002"/>
              <a:gd name="connsiteX2" fmla="*/ 10122291 w 10122291"/>
              <a:gd name="connsiteY2" fmla="*/ 6858002 h 6858002"/>
              <a:gd name="connsiteX3" fmla="*/ 0 w 10122291"/>
              <a:gd name="connsiteY3" fmla="*/ 6858002 h 6858002"/>
              <a:gd name="connsiteX4" fmla="*/ 184337 w 10122291"/>
              <a:gd name="connsiteY4" fmla="*/ 6662950 h 6858002"/>
              <a:gd name="connsiteX5" fmla="*/ 668675 w 10122291"/>
              <a:gd name="connsiteY5" fmla="*/ 6160873 h 6858002"/>
              <a:gd name="connsiteX6" fmla="*/ 2199399 w 10122291"/>
              <a:gd name="connsiteY6" fmla="*/ 4983338 h 6858002"/>
              <a:gd name="connsiteX7" fmla="*/ 3316266 w 10122291"/>
              <a:gd name="connsiteY7" fmla="*/ 4409019 h 6858002"/>
              <a:gd name="connsiteX8" fmla="*/ 5237350 w 10122291"/>
              <a:gd name="connsiteY8" fmla="*/ 3466268 h 6858002"/>
              <a:gd name="connsiteX9" fmla="*/ 5833736 w 10122291"/>
              <a:gd name="connsiteY9" fmla="*/ 2366394 h 6858002"/>
              <a:gd name="connsiteX10" fmla="*/ 5918676 w 10122291"/>
              <a:gd name="connsiteY10" fmla="*/ 2093681 h 6858002"/>
              <a:gd name="connsiteX11" fmla="*/ 7380493 w 10122291"/>
              <a:gd name="connsiteY11" fmla="*/ 79521 h 6858002"/>
              <a:gd name="connsiteX12" fmla="*/ 7486137 w 10122291"/>
              <a:gd name="connsiteY12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22291" h="6858002">
                <a:moveTo>
                  <a:pt x="7486137" y="0"/>
                </a:moveTo>
                <a:lnTo>
                  <a:pt x="10122291" y="0"/>
                </a:lnTo>
                <a:lnTo>
                  <a:pt x="10122291" y="6858002"/>
                </a:lnTo>
                <a:cubicBezTo>
                  <a:pt x="8821086" y="6858002"/>
                  <a:pt x="0" y="6858002"/>
                  <a:pt x="0" y="6858002"/>
                </a:cubicBezTo>
                <a:cubicBezTo>
                  <a:pt x="48796" y="6858002"/>
                  <a:pt x="157230" y="6691847"/>
                  <a:pt x="184337" y="6662950"/>
                </a:cubicBezTo>
                <a:cubicBezTo>
                  <a:pt x="339759" y="6489571"/>
                  <a:pt x="500604" y="6321611"/>
                  <a:pt x="668675" y="6160873"/>
                </a:cubicBezTo>
                <a:cubicBezTo>
                  <a:pt x="1133134" y="5712976"/>
                  <a:pt x="1648193" y="5317455"/>
                  <a:pt x="2199399" y="4983338"/>
                </a:cubicBezTo>
                <a:cubicBezTo>
                  <a:pt x="2557230" y="4764808"/>
                  <a:pt x="2931326" y="4573369"/>
                  <a:pt x="3316266" y="4409019"/>
                </a:cubicBezTo>
                <a:cubicBezTo>
                  <a:pt x="3972290" y="4130889"/>
                  <a:pt x="4716868" y="3990018"/>
                  <a:pt x="5237350" y="3466268"/>
                </a:cubicBezTo>
                <a:cubicBezTo>
                  <a:pt x="5531929" y="3170078"/>
                  <a:pt x="5730725" y="2767333"/>
                  <a:pt x="5833736" y="2366394"/>
                </a:cubicBezTo>
                <a:cubicBezTo>
                  <a:pt x="5857231" y="2274285"/>
                  <a:pt x="5886146" y="2182178"/>
                  <a:pt x="5918676" y="2093681"/>
                </a:cubicBezTo>
                <a:cubicBezTo>
                  <a:pt x="6193261" y="1336501"/>
                  <a:pt x="6726739" y="596012"/>
                  <a:pt x="7380493" y="79521"/>
                </a:cubicBezTo>
                <a:lnTo>
                  <a:pt x="7486137" y="0"/>
                </a:lnTo>
                <a:close/>
              </a:path>
            </a:pathLst>
          </a:custGeom>
          <a:gradFill>
            <a:gsLst>
              <a:gs pos="27000">
                <a:srgbClr val="E1E1FF">
                  <a:alpha val="16000"/>
                </a:srgbClr>
              </a:gs>
              <a:gs pos="100000">
                <a:srgbClr val="C2CDFE">
                  <a:alpha val="76000"/>
                </a:srgbClr>
              </a:gs>
            </a:gsLst>
            <a:lin ang="7200000" scaled="0"/>
          </a:gradFill>
          <a:ln w="3175" cap="flat">
            <a:solidFill>
              <a:srgbClr val="C2CDFE"/>
            </a:solidFill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8398" y="1754086"/>
            <a:ext cx="2694137" cy="8745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241" y="3455758"/>
            <a:ext cx="3354412" cy="3782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altLang="ko-KR" sz="24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Chap.</a:t>
            </a:r>
            <a:r>
              <a:rPr lang="ko-KR" altLang="en-US" sz="24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 </a:t>
            </a:r>
            <a:r>
              <a:rPr lang="en-US" altLang="ko-KR" sz="24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01</a:t>
            </a:r>
            <a:r>
              <a:rPr lang="ko-KR" altLang="en-US" sz="24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  </a:t>
            </a:r>
            <a:r>
              <a:rPr lang="en-US" altLang="ko-KR" sz="24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Predictor</a:t>
            </a:r>
            <a:endParaRPr lang="ko-KR" altLang="en-US" sz="2400" dirty="0">
              <a:ln w="3175">
                <a:solidFill>
                  <a:schemeClr val="bg1">
                    <a:alpha val="30000"/>
                  </a:schemeClr>
                </a:solidFill>
              </a:ln>
              <a:latin typeface="Pretendard ExtraBold"/>
              <a:ea typeface="Pretendard ExtraBold"/>
            </a:endParaRPr>
          </a:p>
        </p:txBody>
      </p:sp>
      <p:sp>
        <p:nvSpPr>
          <p:cNvPr id="14" name="그래픽 12"/>
          <p:cNvSpPr/>
          <p:nvPr/>
        </p:nvSpPr>
        <p:spPr>
          <a:xfrm>
            <a:off x="5942222" y="7409268"/>
            <a:ext cx="729209" cy="501751"/>
          </a:xfrm>
          <a:custGeom>
            <a:avLst/>
            <a:gdLst>
              <a:gd name="connsiteX0" fmla="*/ 415290 w 415289"/>
              <a:gd name="connsiteY0" fmla="*/ 64770 h 285750"/>
              <a:gd name="connsiteX1" fmla="*/ 350520 w 415289"/>
              <a:gd name="connsiteY1" fmla="*/ 0 h 285750"/>
              <a:gd name="connsiteX2" fmla="*/ 211455 w 415289"/>
              <a:gd name="connsiteY2" fmla="*/ 139065 h 285750"/>
              <a:gd name="connsiteX3" fmla="*/ 174308 w 415289"/>
              <a:gd name="connsiteY3" fmla="*/ 101918 h 285750"/>
              <a:gd name="connsiteX4" fmla="*/ 119063 w 415289"/>
              <a:gd name="connsiteY4" fmla="*/ 101918 h 285750"/>
              <a:gd name="connsiteX5" fmla="*/ 0 w 415289"/>
              <a:gd name="connsiteY5" fmla="*/ 221933 h 285750"/>
              <a:gd name="connsiteX6" fmla="*/ 64770 w 415289"/>
              <a:gd name="connsiteY6" fmla="*/ 285750 h 285750"/>
              <a:gd name="connsiteX7" fmla="*/ 203835 w 415289"/>
              <a:gd name="connsiteY7" fmla="*/ 146685 h 285750"/>
              <a:gd name="connsiteX8" fmla="*/ 240983 w 415289"/>
              <a:gd name="connsiteY8" fmla="*/ 183833 h 285750"/>
              <a:gd name="connsiteX9" fmla="*/ 296228 w 415289"/>
              <a:gd name="connsiteY9" fmla="*/ 183833 h 285750"/>
              <a:gd name="connsiteX10" fmla="*/ 415290 w 415289"/>
              <a:gd name="connsiteY10" fmla="*/ 6477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89" h="285750">
                <a:moveTo>
                  <a:pt x="415290" y="64770"/>
                </a:moveTo>
                <a:lnTo>
                  <a:pt x="350520" y="0"/>
                </a:lnTo>
                <a:lnTo>
                  <a:pt x="211455" y="139065"/>
                </a:lnTo>
                <a:lnTo>
                  <a:pt x="174308" y="101918"/>
                </a:lnTo>
                <a:cubicBezTo>
                  <a:pt x="159068" y="86678"/>
                  <a:pt x="134303" y="86678"/>
                  <a:pt x="119063" y="101918"/>
                </a:cubicBezTo>
                <a:lnTo>
                  <a:pt x="0" y="221933"/>
                </a:lnTo>
                <a:lnTo>
                  <a:pt x="64770" y="285750"/>
                </a:lnTo>
                <a:lnTo>
                  <a:pt x="203835" y="146685"/>
                </a:lnTo>
                <a:lnTo>
                  <a:pt x="240983" y="183833"/>
                </a:lnTo>
                <a:cubicBezTo>
                  <a:pt x="256223" y="199073"/>
                  <a:pt x="280988" y="199073"/>
                  <a:pt x="296228" y="183833"/>
                </a:cubicBezTo>
                <a:lnTo>
                  <a:pt x="415290" y="64770"/>
                </a:lnTo>
                <a:close/>
              </a:path>
            </a:pathLst>
          </a:custGeom>
          <a:solidFill>
            <a:srgbClr val="E1E1FF">
              <a:alpha val="36000"/>
            </a:srgbClr>
          </a:solidFill>
          <a:ln w="9525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3" name="자유형: 도형 42"/>
          <p:cNvSpPr/>
          <p:nvPr/>
        </p:nvSpPr>
        <p:spPr>
          <a:xfrm>
            <a:off x="0" y="0"/>
            <a:ext cx="1964779" cy="1540371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6807432" y="386694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54" name="자유형: 도형 53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787938" y="-140474"/>
            <a:ext cx="670415" cy="554408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60" name="자유형: 도형 59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712918" y="2438353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9" name="자유형: 도형 8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38471" y="5732684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15" name="자유형: 도형 14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113351" y="1808384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18" name="자유형: 도형 17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" name="자유형: 도형 1"/>
          <p:cNvSpPr/>
          <p:nvPr/>
        </p:nvSpPr>
        <p:spPr>
          <a:xfrm rot="10800000">
            <a:off x="10086114" y="5207002"/>
            <a:ext cx="2105886" cy="1650998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EECAB-957D-312A-2491-40A25153DB20}"/>
              </a:ext>
            </a:extLst>
          </p:cNvPr>
          <p:cNvSpPr txBox="1"/>
          <p:nvPr/>
        </p:nvSpPr>
        <p:spPr>
          <a:xfrm>
            <a:off x="621241" y="3952430"/>
            <a:ext cx="1469952" cy="3152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altLang="ko-KR" sz="20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/>
                <a:ea typeface="Pretendard ExtraBold"/>
              </a:rPr>
              <a:t>Twin</a:t>
            </a:r>
            <a:r>
              <a:rPr lang="ko-KR" altLang="en-US" sz="20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/>
                <a:ea typeface="Pretendard ExtraBold"/>
              </a:rPr>
              <a:t> </a:t>
            </a:r>
            <a:r>
              <a:rPr lang="en-US" altLang="ko-KR" sz="20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/>
                <a:ea typeface="Pretendard ExtraBold"/>
              </a:rPr>
              <a:t>Model</a:t>
            </a:r>
            <a:endParaRPr lang="ko-KR" altLang="en-US" sz="2000" dirty="0">
              <a:ln w="3175"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/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781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BA30CD8-A7CC-BD7A-3B22-25A550FB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965"/>
            <a:ext cx="12192000" cy="6858000"/>
          </a:xfrm>
          <a:prstGeom prst="rect">
            <a:avLst/>
          </a:prstGeom>
        </p:spPr>
      </p:pic>
      <p:grpSp>
        <p:nvGrpSpPr>
          <p:cNvPr id="171" name="그룹 170" hidden="1">
            <a:extLst>
              <a:ext uri="{FF2B5EF4-FFF2-40B4-BE49-F238E27FC236}">
                <a16:creationId xmlns:a16="http://schemas.microsoft.com/office/drawing/2014/main" id="{F4530ADC-197F-48CF-6929-350C36F8CC05}"/>
              </a:ext>
            </a:extLst>
          </p:cNvPr>
          <p:cNvGrpSpPr/>
          <p:nvPr/>
        </p:nvGrpSpPr>
        <p:grpSpPr>
          <a:xfrm>
            <a:off x="407988" y="1751587"/>
            <a:ext cx="11376025" cy="3896599"/>
            <a:chOff x="323850" y="1090247"/>
            <a:chExt cx="8496300" cy="3642092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BC8A488E-F81A-D0E7-1792-1F0EAAF3CA22}"/>
                </a:ext>
              </a:extLst>
            </p:cNvPr>
            <p:cNvSpPr/>
            <p:nvPr/>
          </p:nvSpPr>
          <p:spPr>
            <a:xfrm>
              <a:off x="323850" y="1090247"/>
              <a:ext cx="8496300" cy="3642092"/>
            </a:xfrm>
            <a:prstGeom prst="roundRect">
              <a:avLst>
                <a:gd name="adj" fmla="val 353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8EA6BB7-5FF0-66EA-06E3-1184FA6E9F3B}"/>
                </a:ext>
              </a:extLst>
            </p:cNvPr>
            <p:cNvSpPr/>
            <p:nvPr/>
          </p:nvSpPr>
          <p:spPr>
            <a:xfrm>
              <a:off x="439563" y="1208771"/>
              <a:ext cx="8264874" cy="3405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E558B3-3956-4862-D632-0625CEB154BC}"/>
              </a:ext>
            </a:extLst>
          </p:cNvPr>
          <p:cNvSpPr txBox="1"/>
          <p:nvPr/>
        </p:nvSpPr>
        <p:spPr>
          <a:xfrm>
            <a:off x="5750877" y="321988"/>
            <a:ext cx="98616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EDA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DFD29E-9B88-D73D-6D97-EB26D1D228D2}"/>
              </a:ext>
            </a:extLst>
          </p:cNvPr>
          <p:cNvSpPr txBox="1"/>
          <p:nvPr/>
        </p:nvSpPr>
        <p:spPr>
          <a:xfrm>
            <a:off x="-95815" y="978535"/>
            <a:ext cx="2996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1. </a:t>
            </a:r>
            <a:r>
              <a:rPr lang="ko-KR" altLang="en-US" sz="16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시간 변수 별 데이터 분석</a:t>
            </a:r>
            <a:endParaRPr lang="en-US" altLang="ko-KR" sz="1600" dirty="0">
              <a:ln w="3175">
                <a:noFill/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2BC97-8128-7F32-4105-762AAAD2A80C}"/>
              </a:ext>
            </a:extLst>
          </p:cNvPr>
          <p:cNvSpPr txBox="1"/>
          <p:nvPr/>
        </p:nvSpPr>
        <p:spPr>
          <a:xfrm>
            <a:off x="7653738" y="1346958"/>
            <a:ext cx="3537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3. </a:t>
            </a:r>
            <a:r>
              <a:rPr lang="ko-KR" altLang="en-US" sz="16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변수 별 </a:t>
            </a:r>
            <a:r>
              <a:rPr lang="en-US" altLang="ko-KR" sz="16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Correlation Matrix </a:t>
            </a:r>
            <a:r>
              <a:rPr lang="ko-KR" altLang="en-US" sz="16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확인</a:t>
            </a:r>
            <a:endParaRPr lang="en-US" altLang="ko-KR" sz="1600" dirty="0">
              <a:ln w="3175">
                <a:noFill/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6EB1C-D3EC-7ABE-1DD9-1402D933D96D}"/>
              </a:ext>
            </a:extLst>
          </p:cNvPr>
          <p:cNvSpPr txBox="1"/>
          <p:nvPr/>
        </p:nvSpPr>
        <p:spPr>
          <a:xfrm>
            <a:off x="-529245" y="4133852"/>
            <a:ext cx="324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retendard SemiBold" panose="020B0600000101010101" charset="0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2. Outlier</a:t>
            </a:r>
            <a:r>
              <a:rPr lang="ko-KR" altLang="en-US" sz="16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</a:t>
            </a:r>
            <a:r>
              <a:rPr lang="en-US" altLang="ko-KR" sz="1600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check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F7F5A-9632-1FB5-4768-CB89420CFAC5}"/>
              </a:ext>
            </a:extLst>
          </p:cNvPr>
          <p:cNvSpPr txBox="1"/>
          <p:nvPr/>
        </p:nvSpPr>
        <p:spPr>
          <a:xfrm>
            <a:off x="246804" y="1346958"/>
            <a:ext cx="6143143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1"/>
            <a:r>
              <a:rPr lang="en-US" altLang="ko-KR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['MONTH', 'QUARTER', 'DAY', 'WEEKDAY', 'HOUR’] </a:t>
            </a:r>
            <a:r>
              <a:rPr lang="ko-KR" altLang="en-US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기준 </a:t>
            </a:r>
            <a:r>
              <a:rPr lang="en-US" altLang="ko-KR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data analysis</a:t>
            </a:r>
            <a:endParaRPr lang="ko-KR" altLang="en-US" sz="1400" spc="-70" dirty="0">
              <a:solidFill>
                <a:schemeClr val="bg2">
                  <a:lumMod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BB12AC-B337-8B65-8076-AD344D103A1C}"/>
              </a:ext>
            </a:extLst>
          </p:cNvPr>
          <p:cNvSpPr txBox="1"/>
          <p:nvPr/>
        </p:nvSpPr>
        <p:spPr>
          <a:xfrm>
            <a:off x="246803" y="4469704"/>
            <a:ext cx="6143143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1"/>
            <a:r>
              <a:rPr lang="en-US" altLang="ko-KR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PRESSURE-S, FIA_SUM plot</a:t>
            </a:r>
            <a:r>
              <a:rPr lang="ko-KR" altLang="en-US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으로 </a:t>
            </a:r>
            <a:r>
              <a:rPr lang="en-US" altLang="ko-KR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outlier </a:t>
            </a:r>
            <a:r>
              <a:rPr lang="ko-KR" altLang="en-US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존재 확인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2E27723-2502-266F-15EE-432F7ABB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083" y="2154437"/>
            <a:ext cx="3989929" cy="37680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3802B8-6B5A-A26B-9622-45C2F55A06A2}"/>
              </a:ext>
            </a:extLst>
          </p:cNvPr>
          <p:cNvSpPr txBox="1"/>
          <p:nvPr/>
        </p:nvSpPr>
        <p:spPr>
          <a:xfrm>
            <a:off x="7716073" y="1719854"/>
            <a:ext cx="6143143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1"/>
            <a:r>
              <a:rPr lang="ko-KR" altLang="en-US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모든 </a:t>
            </a:r>
            <a:r>
              <a:rPr lang="en-US" altLang="ko-KR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Features</a:t>
            </a:r>
            <a:r>
              <a:rPr lang="ko-KR" altLang="en-US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의 상관관계 </a:t>
            </a:r>
            <a:r>
              <a:rPr lang="en-US" altLang="ko-KR" sz="14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rPr>
              <a:t>draw</a:t>
            </a:r>
            <a:endParaRPr lang="ko-KR" altLang="en-US" sz="1400" spc="-70" dirty="0">
              <a:solidFill>
                <a:schemeClr val="bg2">
                  <a:lumMod val="1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A566A1-1080-E456-C89C-0D13EB7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68" y="1749589"/>
            <a:ext cx="7020451" cy="22290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79480BB-06F7-8F31-362F-98005744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04" y="4917239"/>
            <a:ext cx="7044119" cy="74598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D3B72EB-D88A-3AA7-00EF-7DA6005F0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05" y="5663221"/>
            <a:ext cx="7044120" cy="74598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F4C870-E134-34B4-DF05-FFA6609F405E}"/>
              </a:ext>
            </a:extLst>
          </p:cNvPr>
          <p:cNvSpPr/>
          <p:nvPr/>
        </p:nvSpPr>
        <p:spPr>
          <a:xfrm>
            <a:off x="270468" y="1749589"/>
            <a:ext cx="7020451" cy="224450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464F36-682B-C953-6408-7CA6060AAB7F}"/>
              </a:ext>
            </a:extLst>
          </p:cNvPr>
          <p:cNvSpPr/>
          <p:nvPr/>
        </p:nvSpPr>
        <p:spPr>
          <a:xfrm>
            <a:off x="246802" y="4931536"/>
            <a:ext cx="7044118" cy="147645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81C0CF-FE86-BBF2-49EC-757928BCF751}"/>
              </a:ext>
            </a:extLst>
          </p:cNvPr>
          <p:cNvSpPr/>
          <p:nvPr/>
        </p:nvSpPr>
        <p:spPr>
          <a:xfrm>
            <a:off x="7794078" y="2155438"/>
            <a:ext cx="3996670" cy="376701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BA30CD8-A7CC-BD7A-3B22-25A550FB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ln w="19050">
            <a:noFill/>
          </a:ln>
        </p:spPr>
      </p:pic>
      <p:grpSp>
        <p:nvGrpSpPr>
          <p:cNvPr id="171" name="그룹 170" hidden="1">
            <a:extLst>
              <a:ext uri="{FF2B5EF4-FFF2-40B4-BE49-F238E27FC236}">
                <a16:creationId xmlns:a16="http://schemas.microsoft.com/office/drawing/2014/main" id="{F4530ADC-197F-48CF-6929-350C36F8CC05}"/>
              </a:ext>
            </a:extLst>
          </p:cNvPr>
          <p:cNvGrpSpPr/>
          <p:nvPr/>
        </p:nvGrpSpPr>
        <p:grpSpPr>
          <a:xfrm>
            <a:off x="407988" y="1751587"/>
            <a:ext cx="11376025" cy="3896599"/>
            <a:chOff x="323850" y="1090247"/>
            <a:chExt cx="8496300" cy="3642092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BC8A488E-F81A-D0E7-1792-1F0EAAF3CA22}"/>
                </a:ext>
              </a:extLst>
            </p:cNvPr>
            <p:cNvSpPr/>
            <p:nvPr/>
          </p:nvSpPr>
          <p:spPr>
            <a:xfrm>
              <a:off x="323850" y="1090247"/>
              <a:ext cx="8496300" cy="3642092"/>
            </a:xfrm>
            <a:prstGeom prst="roundRect">
              <a:avLst>
                <a:gd name="adj" fmla="val 353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8EA6BB7-5FF0-66EA-06E3-1184FA6E9F3B}"/>
                </a:ext>
              </a:extLst>
            </p:cNvPr>
            <p:cNvSpPr/>
            <p:nvPr/>
          </p:nvSpPr>
          <p:spPr>
            <a:xfrm>
              <a:off x="439563" y="1208771"/>
              <a:ext cx="8264874" cy="3405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E558B3-3956-4862-D632-0625CEB154BC}"/>
              </a:ext>
            </a:extLst>
          </p:cNvPr>
          <p:cNvSpPr txBox="1"/>
          <p:nvPr/>
        </p:nvSpPr>
        <p:spPr>
          <a:xfrm>
            <a:off x="4613063" y="314260"/>
            <a:ext cx="296587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Preprocessing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11B7F6-378E-3AEE-0DDC-5267F74E8716}"/>
              </a:ext>
            </a:extLst>
          </p:cNvPr>
          <p:cNvSpPr/>
          <p:nvPr/>
        </p:nvSpPr>
        <p:spPr>
          <a:xfrm>
            <a:off x="2457401" y="1983321"/>
            <a:ext cx="3638599" cy="1826694"/>
          </a:xfrm>
          <a:prstGeom prst="roundRect">
            <a:avLst>
              <a:gd name="adj" fmla="val 157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A3281DA-16DA-1E80-F849-452C5902D103}"/>
              </a:ext>
            </a:extLst>
          </p:cNvPr>
          <p:cNvSpPr/>
          <p:nvPr/>
        </p:nvSpPr>
        <p:spPr>
          <a:xfrm>
            <a:off x="6418667" y="1975594"/>
            <a:ext cx="3638599" cy="1834419"/>
          </a:xfrm>
          <a:prstGeom prst="roundRect">
            <a:avLst>
              <a:gd name="adj" fmla="val 290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B2326-012A-593C-3E67-914CF8E7C2E6}"/>
              </a:ext>
            </a:extLst>
          </p:cNvPr>
          <p:cNvSpPr txBox="1"/>
          <p:nvPr/>
        </p:nvSpPr>
        <p:spPr>
          <a:xfrm>
            <a:off x="5500330" y="3323796"/>
            <a:ext cx="466795" cy="3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F7FF0-BFFF-8088-2D49-499925B440C4}"/>
              </a:ext>
            </a:extLst>
          </p:cNvPr>
          <p:cNvSpPr txBox="1"/>
          <p:nvPr/>
        </p:nvSpPr>
        <p:spPr>
          <a:xfrm>
            <a:off x="9331048" y="3338058"/>
            <a:ext cx="570287" cy="3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AAFE6-9EC3-3CC2-D743-6309464B5ECE}"/>
              </a:ext>
            </a:extLst>
          </p:cNvPr>
          <p:cNvSpPr txBox="1"/>
          <p:nvPr/>
        </p:nvSpPr>
        <p:spPr>
          <a:xfrm>
            <a:off x="6717357" y="2696531"/>
            <a:ext cx="3041217" cy="627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탱크압력의 최댓값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–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최솟값의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>
              <a:lnSpc>
                <a:spcPct val="106000"/>
              </a:lnSpc>
            </a:pP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이상치 확인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C7BF4CA-3DCA-1C81-79C6-47C0C7530E04}"/>
              </a:ext>
            </a:extLst>
          </p:cNvPr>
          <p:cNvSpPr/>
          <p:nvPr/>
        </p:nvSpPr>
        <p:spPr>
          <a:xfrm>
            <a:off x="2457401" y="4145100"/>
            <a:ext cx="3638599" cy="1834418"/>
          </a:xfrm>
          <a:prstGeom prst="roundRect">
            <a:avLst>
              <a:gd name="adj" fmla="val 290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4F1679-0DB5-F593-B028-CFEDA4A2C836}"/>
              </a:ext>
            </a:extLst>
          </p:cNvPr>
          <p:cNvSpPr/>
          <p:nvPr/>
        </p:nvSpPr>
        <p:spPr>
          <a:xfrm>
            <a:off x="6418668" y="4145099"/>
            <a:ext cx="3638598" cy="1834419"/>
          </a:xfrm>
          <a:prstGeom prst="roundRect">
            <a:avLst>
              <a:gd name="adj" fmla="val 290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7C908-0ABB-65C4-A874-52FDB8716F49}"/>
              </a:ext>
            </a:extLst>
          </p:cNvPr>
          <p:cNvSpPr txBox="1"/>
          <p:nvPr/>
        </p:nvSpPr>
        <p:spPr>
          <a:xfrm>
            <a:off x="5457336" y="5463493"/>
            <a:ext cx="509789" cy="3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8B278-099D-61F2-4308-A57323B91EE0}"/>
              </a:ext>
            </a:extLst>
          </p:cNvPr>
          <p:cNvSpPr txBox="1"/>
          <p:nvPr/>
        </p:nvSpPr>
        <p:spPr>
          <a:xfrm>
            <a:off x="9331048" y="5472061"/>
            <a:ext cx="570288" cy="3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16B798-E866-E8E6-EEEF-2009EF341F37}"/>
              </a:ext>
            </a:extLst>
          </p:cNvPr>
          <p:cNvSpPr txBox="1"/>
          <p:nvPr/>
        </p:nvSpPr>
        <p:spPr>
          <a:xfrm>
            <a:off x="7024726" y="4842273"/>
            <a:ext cx="2426478" cy="629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탱크 압력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(target)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값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>
              <a:lnSpc>
                <a:spcPct val="106000"/>
              </a:lnSpc>
            </a:pP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차분 값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변화량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으로 치환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C9CABA-6705-870D-1277-05922AD0907D}"/>
              </a:ext>
            </a:extLst>
          </p:cNvPr>
          <p:cNvSpPr txBox="1"/>
          <p:nvPr/>
        </p:nvSpPr>
        <p:spPr>
          <a:xfrm>
            <a:off x="2413523" y="2666260"/>
            <a:ext cx="3927678" cy="6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FIA_SUM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의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에 가까운 값들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>
              <a:lnSpc>
                <a:spcPct val="106000"/>
              </a:lnSpc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</a:t>
            </a: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으로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치환 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D013F9-3AD6-4B48-3A18-83CE874B08DE}"/>
              </a:ext>
            </a:extLst>
          </p:cNvPr>
          <p:cNvSpPr txBox="1"/>
          <p:nvPr/>
        </p:nvSpPr>
        <p:spPr>
          <a:xfrm>
            <a:off x="2860953" y="4701047"/>
            <a:ext cx="2872774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train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데이터와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test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데이터의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>
              <a:lnSpc>
                <a:spcPct val="106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탱크 압력 예측치를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algn="ctr">
              <a:lnSpc>
                <a:spcPct val="106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맞춰주기 위한 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round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처리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36D7C-132B-9D5B-1CF2-9956B3F1F1DC}"/>
              </a:ext>
            </a:extLst>
          </p:cNvPr>
          <p:cNvSpPr txBox="1"/>
          <p:nvPr/>
        </p:nvSpPr>
        <p:spPr>
          <a:xfrm>
            <a:off x="6491930" y="2071974"/>
            <a:ext cx="893194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Outlier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D0F880-AD9A-6653-8284-90020A7706E7}"/>
              </a:ext>
            </a:extLst>
          </p:cNvPr>
          <p:cNvSpPr txBox="1"/>
          <p:nvPr/>
        </p:nvSpPr>
        <p:spPr>
          <a:xfrm>
            <a:off x="2514400" y="4231179"/>
            <a:ext cx="861904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EF1A51-E465-2785-B7E8-FBE07202694A}"/>
              </a:ext>
            </a:extLst>
          </p:cNvPr>
          <p:cNvSpPr txBox="1"/>
          <p:nvPr/>
        </p:nvSpPr>
        <p:spPr>
          <a:xfrm>
            <a:off x="2490990" y="2071974"/>
            <a:ext cx="1436612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Substitution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91EA1-6F11-0A28-D6FD-D582109AAD87}"/>
              </a:ext>
            </a:extLst>
          </p:cNvPr>
          <p:cNvSpPr txBox="1"/>
          <p:nvPr/>
        </p:nvSpPr>
        <p:spPr>
          <a:xfrm>
            <a:off x="6404052" y="4225300"/>
            <a:ext cx="955711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Diff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F08DB18-5E8E-E787-F7E7-D151E98C0A31}"/>
              </a:ext>
            </a:extLst>
          </p:cNvPr>
          <p:cNvCxnSpPr>
            <a:cxnSpLocks/>
          </p:cNvCxnSpPr>
          <p:nvPr/>
        </p:nvCxnSpPr>
        <p:spPr>
          <a:xfrm>
            <a:off x="1059543" y="1773886"/>
            <a:ext cx="507332" cy="1143409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6D85C7-4A4E-1CAB-BD98-EEA4949F1631}"/>
              </a:ext>
            </a:extLst>
          </p:cNvPr>
          <p:cNvCxnSpPr>
            <a:cxnSpLocks/>
          </p:cNvCxnSpPr>
          <p:nvPr/>
        </p:nvCxnSpPr>
        <p:spPr>
          <a:xfrm>
            <a:off x="1566875" y="2893697"/>
            <a:ext cx="924115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E9CE3C57-733C-FC77-5881-B564FD45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9" y="901389"/>
            <a:ext cx="4326900" cy="85979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1D904E-5E2A-912F-01FA-7BD513C7178B}"/>
              </a:ext>
            </a:extLst>
          </p:cNvPr>
          <p:cNvSpPr/>
          <p:nvPr/>
        </p:nvSpPr>
        <p:spPr>
          <a:xfrm>
            <a:off x="129420" y="897387"/>
            <a:ext cx="4326900" cy="8597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C1C98E2-3AD4-4B4A-2729-BF694C940A95}"/>
              </a:ext>
            </a:extLst>
          </p:cNvPr>
          <p:cNvSpPr/>
          <p:nvPr/>
        </p:nvSpPr>
        <p:spPr>
          <a:xfrm>
            <a:off x="96109" y="1523086"/>
            <a:ext cx="4393519" cy="1746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4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BA30CD8-A7CC-BD7A-3B22-25A550FBF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02"/>
            <a:ext cx="12192000" cy="6858000"/>
          </a:xfrm>
          <a:prstGeom prst="rect">
            <a:avLst/>
          </a:prstGeom>
        </p:spPr>
      </p:pic>
      <p:grpSp>
        <p:nvGrpSpPr>
          <p:cNvPr id="171" name="그룹 170" hidden="1">
            <a:extLst>
              <a:ext uri="{FF2B5EF4-FFF2-40B4-BE49-F238E27FC236}">
                <a16:creationId xmlns:a16="http://schemas.microsoft.com/office/drawing/2014/main" id="{F4530ADC-197F-48CF-6929-350C36F8CC05}"/>
              </a:ext>
            </a:extLst>
          </p:cNvPr>
          <p:cNvGrpSpPr/>
          <p:nvPr/>
        </p:nvGrpSpPr>
        <p:grpSpPr>
          <a:xfrm>
            <a:off x="407988" y="1751587"/>
            <a:ext cx="11376025" cy="3896599"/>
            <a:chOff x="323850" y="1090247"/>
            <a:chExt cx="8496300" cy="3642092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BC8A488E-F81A-D0E7-1792-1F0EAAF3CA22}"/>
                </a:ext>
              </a:extLst>
            </p:cNvPr>
            <p:cNvSpPr/>
            <p:nvPr/>
          </p:nvSpPr>
          <p:spPr>
            <a:xfrm>
              <a:off x="323850" y="1090247"/>
              <a:ext cx="8496300" cy="3642092"/>
            </a:xfrm>
            <a:prstGeom prst="roundRect">
              <a:avLst>
                <a:gd name="adj" fmla="val 353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8EA6BB7-5FF0-66EA-06E3-1184FA6E9F3B}"/>
                </a:ext>
              </a:extLst>
            </p:cNvPr>
            <p:cNvSpPr/>
            <p:nvPr/>
          </p:nvSpPr>
          <p:spPr>
            <a:xfrm>
              <a:off x="439563" y="1208771"/>
              <a:ext cx="8264874" cy="3405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BBCCAF-3745-BA09-0864-352A041E3655}"/>
              </a:ext>
            </a:extLst>
          </p:cNvPr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2F3D13E-B1A5-299D-2C04-30153BBFB9BB}"/>
                </a:ext>
              </a:extLst>
            </p:cNvPr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701045B-43A9-9E55-0407-5F38090F6905}"/>
                </a:ext>
              </a:extLst>
            </p:cNvPr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E558B3-3956-4862-D632-0625CEB154BC}"/>
              </a:ext>
            </a:extLst>
          </p:cNvPr>
          <p:cNvSpPr txBox="1"/>
          <p:nvPr/>
        </p:nvSpPr>
        <p:spPr>
          <a:xfrm>
            <a:off x="2453026" y="314260"/>
            <a:ext cx="728597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Feature Engineering &amp; Initial Modeling 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DA8D3B-34C7-F92F-ED55-2F32CBCACC29}"/>
              </a:ext>
            </a:extLst>
          </p:cNvPr>
          <p:cNvGrpSpPr/>
          <p:nvPr/>
        </p:nvGrpSpPr>
        <p:grpSpPr>
          <a:xfrm>
            <a:off x="1069682" y="1336622"/>
            <a:ext cx="9603573" cy="1956026"/>
            <a:chOff x="663728" y="1406112"/>
            <a:chExt cx="10932296" cy="229377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2E72669-8C81-922E-65F5-901F52DADC6D}"/>
                </a:ext>
              </a:extLst>
            </p:cNvPr>
            <p:cNvGrpSpPr/>
            <p:nvPr/>
          </p:nvGrpSpPr>
          <p:grpSpPr>
            <a:xfrm>
              <a:off x="9287830" y="1406112"/>
              <a:ext cx="2308194" cy="2263806"/>
              <a:chOff x="1087903" y="1820072"/>
              <a:chExt cx="2308194" cy="2263806"/>
            </a:xfrm>
          </p:grpSpPr>
          <p:sp>
            <p:nvSpPr>
              <p:cNvPr id="19" name="눈물 방울 18">
                <a:extLst>
                  <a:ext uri="{FF2B5EF4-FFF2-40B4-BE49-F238E27FC236}">
                    <a16:creationId xmlns:a16="http://schemas.microsoft.com/office/drawing/2014/main" id="{81D78720-7A3D-CFC4-4860-8757D709CA11}"/>
                  </a:ext>
                </a:extLst>
              </p:cNvPr>
              <p:cNvSpPr/>
              <p:nvPr/>
            </p:nvSpPr>
            <p:spPr>
              <a:xfrm rot="2797385">
                <a:off x="1110097" y="1797878"/>
                <a:ext cx="2263806" cy="2308194"/>
              </a:xfrm>
              <a:prstGeom prst="teardrop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순서도: 연결자 19">
                <a:extLst>
                  <a:ext uri="{FF2B5EF4-FFF2-40B4-BE49-F238E27FC236}">
                    <a16:creationId xmlns:a16="http://schemas.microsoft.com/office/drawing/2014/main" id="{7B67F36B-B180-307D-C738-9BB0B78130ED}"/>
                  </a:ext>
                </a:extLst>
              </p:cNvPr>
              <p:cNvSpPr/>
              <p:nvPr/>
            </p:nvSpPr>
            <p:spPr>
              <a:xfrm>
                <a:off x="1189996" y="1878394"/>
                <a:ext cx="2076987" cy="2125436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F65C323-9DDB-CE28-6C34-894C7DA0EC0C}"/>
                </a:ext>
              </a:extLst>
            </p:cNvPr>
            <p:cNvGrpSpPr/>
            <p:nvPr/>
          </p:nvGrpSpPr>
          <p:grpSpPr>
            <a:xfrm>
              <a:off x="4883341" y="1416975"/>
              <a:ext cx="4523638" cy="2274669"/>
              <a:chOff x="6293351" y="2032631"/>
              <a:chExt cx="4523638" cy="227466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6369E72-AD4D-5AE1-2366-6BB8CEAA89FC}"/>
                  </a:ext>
                </a:extLst>
              </p:cNvPr>
              <p:cNvGrpSpPr/>
              <p:nvPr/>
            </p:nvGrpSpPr>
            <p:grpSpPr>
              <a:xfrm>
                <a:off x="8508795" y="2032631"/>
                <a:ext cx="2308194" cy="2263806"/>
                <a:chOff x="1087903" y="1820072"/>
                <a:chExt cx="2308194" cy="2263806"/>
              </a:xfrm>
            </p:grpSpPr>
            <p:sp>
              <p:nvSpPr>
                <p:cNvPr id="11" name="눈물 방울 10">
                  <a:extLst>
                    <a:ext uri="{FF2B5EF4-FFF2-40B4-BE49-F238E27FC236}">
                      <a16:creationId xmlns:a16="http://schemas.microsoft.com/office/drawing/2014/main" id="{C384F635-9FA4-2E12-7BCC-AD25F4CC3CC3}"/>
                    </a:ext>
                  </a:extLst>
                </p:cNvPr>
                <p:cNvSpPr/>
                <p:nvPr/>
              </p:nvSpPr>
              <p:spPr>
                <a:xfrm rot="2797385">
                  <a:off x="1110097" y="1797878"/>
                  <a:ext cx="2263806" cy="2308194"/>
                </a:xfrm>
                <a:prstGeom prst="teardrop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순서도: 연결자 11">
                  <a:extLst>
                    <a:ext uri="{FF2B5EF4-FFF2-40B4-BE49-F238E27FC236}">
                      <a16:creationId xmlns:a16="http://schemas.microsoft.com/office/drawing/2014/main" id="{153684D3-D5C0-BFD2-C399-FCF9FBFD843F}"/>
                    </a:ext>
                  </a:extLst>
                </p:cNvPr>
                <p:cNvSpPr/>
                <p:nvPr/>
              </p:nvSpPr>
              <p:spPr>
                <a:xfrm>
                  <a:off x="1189996" y="1878394"/>
                  <a:ext cx="2076987" cy="2125436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655FA15-CBE9-8552-6F00-39EDBE35BB06}"/>
                  </a:ext>
                </a:extLst>
              </p:cNvPr>
              <p:cNvGrpSpPr/>
              <p:nvPr/>
            </p:nvGrpSpPr>
            <p:grpSpPr>
              <a:xfrm>
                <a:off x="6293351" y="2043494"/>
                <a:ext cx="2308194" cy="2263806"/>
                <a:chOff x="1087903" y="1820072"/>
                <a:chExt cx="2308194" cy="2263806"/>
              </a:xfrm>
            </p:grpSpPr>
            <p:sp>
              <p:nvSpPr>
                <p:cNvPr id="14" name="눈물 방울 13">
                  <a:extLst>
                    <a:ext uri="{FF2B5EF4-FFF2-40B4-BE49-F238E27FC236}">
                      <a16:creationId xmlns:a16="http://schemas.microsoft.com/office/drawing/2014/main" id="{519F3A5A-CF18-C81C-4664-53B4288E4B44}"/>
                    </a:ext>
                  </a:extLst>
                </p:cNvPr>
                <p:cNvSpPr/>
                <p:nvPr/>
              </p:nvSpPr>
              <p:spPr>
                <a:xfrm rot="2797385">
                  <a:off x="1110097" y="1797878"/>
                  <a:ext cx="2263806" cy="2308194"/>
                </a:xfrm>
                <a:prstGeom prst="teardrop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순서도: 연결자 14">
                  <a:extLst>
                    <a:ext uri="{FF2B5EF4-FFF2-40B4-BE49-F238E27FC236}">
                      <a16:creationId xmlns:a16="http://schemas.microsoft.com/office/drawing/2014/main" id="{4A9AD27A-0D2F-27F5-3C4D-8E62A33049CB}"/>
                    </a:ext>
                  </a:extLst>
                </p:cNvPr>
                <p:cNvSpPr/>
                <p:nvPr/>
              </p:nvSpPr>
              <p:spPr>
                <a:xfrm>
                  <a:off x="1189996" y="1878394"/>
                  <a:ext cx="2076987" cy="2125436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0CBFA2-53E5-F57A-EDF9-678833A73EDD}"/>
                </a:ext>
              </a:extLst>
            </p:cNvPr>
            <p:cNvGrpSpPr/>
            <p:nvPr/>
          </p:nvGrpSpPr>
          <p:grpSpPr>
            <a:xfrm>
              <a:off x="2750058" y="1436079"/>
              <a:ext cx="2308194" cy="2263806"/>
              <a:chOff x="1087903" y="1820072"/>
              <a:chExt cx="2308194" cy="2263806"/>
            </a:xfrm>
          </p:grpSpPr>
          <p:sp>
            <p:nvSpPr>
              <p:cNvPr id="7" name="눈물 방울 6">
                <a:extLst>
                  <a:ext uri="{FF2B5EF4-FFF2-40B4-BE49-F238E27FC236}">
                    <a16:creationId xmlns:a16="http://schemas.microsoft.com/office/drawing/2014/main" id="{D5066486-C0E7-F471-4D4F-CEC11878A621}"/>
                  </a:ext>
                </a:extLst>
              </p:cNvPr>
              <p:cNvSpPr/>
              <p:nvPr/>
            </p:nvSpPr>
            <p:spPr>
              <a:xfrm rot="2797385">
                <a:off x="1110097" y="1797878"/>
                <a:ext cx="2263806" cy="2308194"/>
              </a:xfrm>
              <a:prstGeom prst="teardrop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순서도: 연결자 7">
                <a:extLst>
                  <a:ext uri="{FF2B5EF4-FFF2-40B4-BE49-F238E27FC236}">
                    <a16:creationId xmlns:a16="http://schemas.microsoft.com/office/drawing/2014/main" id="{0C25C20F-3AAA-18A1-7BBC-54E4764A1E7D}"/>
                  </a:ext>
                </a:extLst>
              </p:cNvPr>
              <p:cNvSpPr/>
              <p:nvPr/>
            </p:nvSpPr>
            <p:spPr>
              <a:xfrm>
                <a:off x="1189996" y="1878394"/>
                <a:ext cx="2076987" cy="2125436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6EF35B-BD05-C0F3-E276-A672D4270102}"/>
                </a:ext>
              </a:extLst>
            </p:cNvPr>
            <p:cNvGrpSpPr/>
            <p:nvPr/>
          </p:nvGrpSpPr>
          <p:grpSpPr>
            <a:xfrm>
              <a:off x="663728" y="1433270"/>
              <a:ext cx="2308194" cy="2263806"/>
              <a:chOff x="1087903" y="1820072"/>
              <a:chExt cx="2308194" cy="2263806"/>
            </a:xfrm>
          </p:grpSpPr>
          <p:sp>
            <p:nvSpPr>
              <p:cNvPr id="2" name="눈물 방울 1">
                <a:extLst>
                  <a:ext uri="{FF2B5EF4-FFF2-40B4-BE49-F238E27FC236}">
                    <a16:creationId xmlns:a16="http://schemas.microsoft.com/office/drawing/2014/main" id="{0072F165-0281-EB96-9960-FE892EC42C21}"/>
                  </a:ext>
                </a:extLst>
              </p:cNvPr>
              <p:cNvSpPr/>
              <p:nvPr/>
            </p:nvSpPr>
            <p:spPr>
              <a:xfrm rot="2797385">
                <a:off x="1110097" y="1797878"/>
                <a:ext cx="2263806" cy="2308194"/>
              </a:xfrm>
              <a:prstGeom prst="teardrop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순서도: 연결자 2">
                <a:extLst>
                  <a:ext uri="{FF2B5EF4-FFF2-40B4-BE49-F238E27FC236}">
                    <a16:creationId xmlns:a16="http://schemas.microsoft.com/office/drawing/2014/main" id="{39969359-24D8-AC12-72A8-475CEEA22048}"/>
                  </a:ext>
                </a:extLst>
              </p:cNvPr>
              <p:cNvSpPr/>
              <p:nvPr/>
            </p:nvSpPr>
            <p:spPr>
              <a:xfrm>
                <a:off x="1189996" y="1878394"/>
                <a:ext cx="2076987" cy="2125436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20EF6E-9FD8-AC95-B5B9-DBDA3CD485E4}"/>
              </a:ext>
            </a:extLst>
          </p:cNvPr>
          <p:cNvGrpSpPr/>
          <p:nvPr/>
        </p:nvGrpSpPr>
        <p:grpSpPr>
          <a:xfrm>
            <a:off x="2046780" y="3409567"/>
            <a:ext cx="45719" cy="413166"/>
            <a:chOff x="2097685" y="3677025"/>
            <a:chExt cx="45719" cy="413166"/>
          </a:xfrm>
          <a:solidFill>
            <a:schemeClr val="bg2">
              <a:lumMod val="50000"/>
            </a:schemeClr>
          </a:solidFill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66797A3-AB0B-1B6E-E9F5-6B5189459359}"/>
                </a:ext>
              </a:extLst>
            </p:cNvPr>
            <p:cNvCxnSpPr>
              <a:cxnSpLocks/>
            </p:cNvCxnSpPr>
            <p:nvPr/>
          </p:nvCxnSpPr>
          <p:spPr>
            <a:xfrm>
              <a:off x="2120545" y="3699885"/>
              <a:ext cx="0" cy="377118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0BB8D1A7-1537-5913-1F28-178D68CB0585}"/>
                </a:ext>
              </a:extLst>
            </p:cNvPr>
            <p:cNvSpPr/>
            <p:nvPr/>
          </p:nvSpPr>
          <p:spPr>
            <a:xfrm>
              <a:off x="2097685" y="3677025"/>
              <a:ext cx="45719" cy="45719"/>
            </a:xfrm>
            <a:prstGeom prst="flowChartConnector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8C28569F-D71C-C4E3-D3DA-83C4BACAA5AF}"/>
                </a:ext>
              </a:extLst>
            </p:cNvPr>
            <p:cNvSpPr/>
            <p:nvPr/>
          </p:nvSpPr>
          <p:spPr>
            <a:xfrm>
              <a:off x="2097685" y="4044472"/>
              <a:ext cx="45719" cy="45719"/>
            </a:xfrm>
            <a:prstGeom prst="flowChartConnector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A391F7-A239-EB9E-FAB0-CE5D2B127471}"/>
              </a:ext>
            </a:extLst>
          </p:cNvPr>
          <p:cNvGrpSpPr/>
          <p:nvPr/>
        </p:nvGrpSpPr>
        <p:grpSpPr>
          <a:xfrm>
            <a:off x="3897920" y="3439864"/>
            <a:ext cx="45719" cy="1948413"/>
            <a:chOff x="2097685" y="3677025"/>
            <a:chExt cx="45719" cy="1948413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3B2AC05-012D-DE72-0F4E-5E770A431DEE}"/>
                </a:ext>
              </a:extLst>
            </p:cNvPr>
            <p:cNvCxnSpPr>
              <a:cxnSpLocks/>
            </p:cNvCxnSpPr>
            <p:nvPr/>
          </p:nvCxnSpPr>
          <p:spPr>
            <a:xfrm>
              <a:off x="2120545" y="3699885"/>
              <a:ext cx="0" cy="1902694"/>
            </a:xfrm>
            <a:prstGeom prst="line">
              <a:avLst/>
            </a:prstGeom>
            <a:grpFill/>
            <a:ln>
              <a:solidFill>
                <a:srgbClr val="779DF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0867A1C2-B9DD-CE76-B59A-47DE2DDA1638}"/>
                </a:ext>
              </a:extLst>
            </p:cNvPr>
            <p:cNvSpPr/>
            <p:nvPr/>
          </p:nvSpPr>
          <p:spPr>
            <a:xfrm>
              <a:off x="2097685" y="3677025"/>
              <a:ext cx="45719" cy="45719"/>
            </a:xfrm>
            <a:prstGeom prst="flowChartConnector">
              <a:avLst/>
            </a:prstGeom>
            <a:grpFill/>
            <a:ln>
              <a:solidFill>
                <a:srgbClr val="779D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78F976BF-0E77-DB1D-6EC4-811A519A534A}"/>
                </a:ext>
              </a:extLst>
            </p:cNvPr>
            <p:cNvSpPr/>
            <p:nvPr/>
          </p:nvSpPr>
          <p:spPr>
            <a:xfrm>
              <a:off x="2097685" y="5579719"/>
              <a:ext cx="45719" cy="45719"/>
            </a:xfrm>
            <a:prstGeom prst="flowChartConnector">
              <a:avLst/>
            </a:prstGeom>
            <a:grpFill/>
            <a:ln>
              <a:solidFill>
                <a:srgbClr val="779D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989F961-E1DC-E13D-596D-853676DB081A}"/>
              </a:ext>
            </a:extLst>
          </p:cNvPr>
          <p:cNvGrpSpPr/>
          <p:nvPr/>
        </p:nvGrpSpPr>
        <p:grpSpPr>
          <a:xfrm>
            <a:off x="-78874" y="3929562"/>
            <a:ext cx="4330449" cy="987200"/>
            <a:chOff x="-383624" y="4145864"/>
            <a:chExt cx="4330449" cy="9872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940B47-D85D-22AA-A3E1-CEDF508B1E2A}"/>
                </a:ext>
              </a:extLst>
            </p:cNvPr>
            <p:cNvSpPr txBox="1"/>
            <p:nvPr/>
          </p:nvSpPr>
          <p:spPr>
            <a:xfrm>
              <a:off x="-383624" y="4145864"/>
              <a:ext cx="43304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SemiBold" panose="020B0600000101010101" charset="0"/>
                </a:defRPr>
              </a:lvl1pPr>
            </a:lstStyle>
            <a:p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1. </a:t>
              </a:r>
              <a:r>
                <a:rPr lang="ko-KR" altLang="en-US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월</a:t>
              </a:r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, </a:t>
              </a:r>
              <a:r>
                <a:rPr lang="ko-KR" altLang="en-US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요일</a:t>
              </a:r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, </a:t>
              </a:r>
              <a:r>
                <a:rPr lang="ko-KR" altLang="en-US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시간변수 </a:t>
              </a:r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cyclical encoding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972DCB-426D-77CA-0E49-B6F59500DD76}"/>
                </a:ext>
              </a:extLst>
            </p:cNvPr>
            <p:cNvSpPr txBox="1"/>
            <p:nvPr/>
          </p:nvSpPr>
          <p:spPr>
            <a:xfrm>
              <a:off x="230128" y="4448261"/>
              <a:ext cx="3288422" cy="68480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171450" indent="-171450" latinLnBrk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spc="-70" dirty="0" err="1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normalized_x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 = 2 * </a:t>
              </a:r>
              <a:r>
                <a:rPr lang="en-US" altLang="ko-KR" sz="1100" spc="-70" dirty="0" err="1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np.pi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 * (x - min) / max</a:t>
              </a:r>
            </a:p>
            <a:p>
              <a:pPr marL="171450" indent="-171450" latinLnBrk="1">
                <a:buFont typeface="Arial" panose="020B0604020202020204" pitchFamily="34" charset="0"/>
                <a:buChar char="•"/>
              </a:pP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[‘MONTH_SIN’, ‘MONTH_COS’, “WEEKDAY_SIN”, “WEEKDAY_COS”, “HOUR_SIN”, “HOUR_COS”]</a:t>
              </a:r>
              <a:endParaRPr lang="ko-KR" altLang="en-US" sz="11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0F25583-30BE-53CC-86DF-D64A1476F845}"/>
              </a:ext>
            </a:extLst>
          </p:cNvPr>
          <p:cNvGrpSpPr/>
          <p:nvPr/>
        </p:nvGrpSpPr>
        <p:grpSpPr>
          <a:xfrm>
            <a:off x="1739171" y="5562185"/>
            <a:ext cx="4330449" cy="567007"/>
            <a:chOff x="-383624" y="4145864"/>
            <a:chExt cx="4330449" cy="56700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6D9179-01B7-B2B1-61D0-B6E8B3281A55}"/>
                </a:ext>
              </a:extLst>
            </p:cNvPr>
            <p:cNvSpPr txBox="1"/>
            <p:nvPr/>
          </p:nvSpPr>
          <p:spPr>
            <a:xfrm>
              <a:off x="-383624" y="4145864"/>
              <a:ext cx="43304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SemiBold" panose="020B0600000101010101" charset="0"/>
                </a:defRPr>
              </a:lvl1pPr>
            </a:lstStyle>
            <a:p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2. </a:t>
              </a:r>
              <a:r>
                <a:rPr lang="ko-KR" altLang="en-US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각 변수들의 차분</a:t>
              </a:r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(t – t_1) </a:t>
              </a:r>
              <a:r>
                <a:rPr lang="ko-KR" altLang="en-US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값 </a:t>
              </a:r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new feature</a:t>
              </a:r>
              <a:endParaRPr lang="ko-KR" altLang="en-US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46610A-DBB1-FBA1-10FB-B45AC5B38E45}"/>
                </a:ext>
              </a:extLst>
            </p:cNvPr>
            <p:cNvSpPr txBox="1"/>
            <p:nvPr/>
          </p:nvSpPr>
          <p:spPr>
            <a:xfrm>
              <a:off x="1038331" y="4451261"/>
              <a:ext cx="2856486" cy="2616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171450" indent="-171450" latinLnBrk="1">
                <a:buFont typeface="Arial" panose="020B0604020202020204" pitchFamily="34" charset="0"/>
                <a:buChar char="•"/>
              </a:pPr>
              <a:r>
                <a:rPr lang="fr-FR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df[columns]. diff( )</a:t>
              </a:r>
              <a:endParaRPr lang="ko-KR" altLang="en-US" sz="11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B571976-6EEB-2596-5C46-AB48E189BE28}"/>
              </a:ext>
            </a:extLst>
          </p:cNvPr>
          <p:cNvGrpSpPr/>
          <p:nvPr/>
        </p:nvGrpSpPr>
        <p:grpSpPr>
          <a:xfrm>
            <a:off x="3667958" y="3937655"/>
            <a:ext cx="4330449" cy="885291"/>
            <a:chOff x="-383624" y="4145864"/>
            <a:chExt cx="4330449" cy="88529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698EE1-3A4E-4496-C642-017F275F7D04}"/>
                </a:ext>
              </a:extLst>
            </p:cNvPr>
            <p:cNvSpPr txBox="1"/>
            <p:nvPr/>
          </p:nvSpPr>
          <p:spPr>
            <a:xfrm>
              <a:off x="-383624" y="4145864"/>
              <a:ext cx="43304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SemiBold" panose="020B0600000101010101" charset="0"/>
                </a:defRPr>
              </a:lvl1pPr>
            </a:lstStyle>
            <a:p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3. Mean Encoding</a:t>
              </a:r>
              <a:endParaRPr lang="ko-KR" altLang="en-US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E9F3F4-E4D3-CF2F-0843-B966E4F6DA54}"/>
                </a:ext>
              </a:extLst>
            </p:cNvPr>
            <p:cNvSpPr txBox="1"/>
            <p:nvPr/>
          </p:nvSpPr>
          <p:spPr>
            <a:xfrm>
              <a:off x="113970" y="4430991"/>
              <a:ext cx="3550064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171450" indent="-171450" latinLnBrk="1">
                <a:buFont typeface="Arial" panose="020B0604020202020204" pitchFamily="34" charset="0"/>
                <a:buChar char="•"/>
              </a:pP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각 변수들의 시간변수 별 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mean encoding 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값을 이용</a:t>
              </a:r>
            </a:p>
            <a:p>
              <a:pPr marL="171450" indent="-171450" latinLnBrk="1">
                <a:buFont typeface="Arial" panose="020B0604020202020204" pitchFamily="34" charset="0"/>
                <a:buChar char="•"/>
              </a:pP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각 변수들의 시간변수 별 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mean encoding 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값에서의 편차를 이용</a:t>
              </a:r>
            </a:p>
            <a:p>
              <a:pPr marL="171450" indent="-171450" latinLnBrk="1">
                <a:buFont typeface="Arial" panose="020B0604020202020204" pitchFamily="34" charset="0"/>
                <a:buChar char="•"/>
              </a:pP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각 변수들의 차분 값의 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mean encoding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과 그 편차를 이용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A0E1CD-19EA-A1E5-A467-57BF8066FBE0}"/>
              </a:ext>
            </a:extLst>
          </p:cNvPr>
          <p:cNvGrpSpPr/>
          <p:nvPr/>
        </p:nvGrpSpPr>
        <p:grpSpPr>
          <a:xfrm>
            <a:off x="5720819" y="5571820"/>
            <a:ext cx="4330449" cy="902443"/>
            <a:chOff x="-383624" y="4145864"/>
            <a:chExt cx="4330449" cy="90244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40C26E-C0D1-0812-6CFE-602238AB9F7E}"/>
                </a:ext>
              </a:extLst>
            </p:cNvPr>
            <p:cNvSpPr txBox="1"/>
            <p:nvPr/>
          </p:nvSpPr>
          <p:spPr>
            <a:xfrm>
              <a:off x="-383624" y="4145864"/>
              <a:ext cx="43304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SemiBold" panose="020B0600000101010101" charset="0"/>
                </a:defRPr>
              </a:lvl1pPr>
            </a:lstStyle>
            <a:p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4. </a:t>
              </a:r>
              <a:r>
                <a:rPr lang="ko-KR" altLang="en-US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표준 대기압 </a:t>
              </a:r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(101.325)</a:t>
              </a:r>
              <a:endParaRPr lang="ko-KR" altLang="en-US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524EE28-C433-F584-41C3-36E60EF24134}"/>
                </a:ext>
              </a:extLst>
            </p:cNvPr>
            <p:cNvSpPr txBox="1"/>
            <p:nvPr/>
          </p:nvSpPr>
          <p:spPr>
            <a:xfrm>
              <a:off x="390252" y="4448143"/>
              <a:ext cx="2856486" cy="6001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latinLnBrk="1"/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 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PRESSURE-S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의 경우 </a:t>
              </a:r>
              <a:endParaRPr lang="en-US" altLang="ko-KR" sz="11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endParaRPr>
            </a:p>
            <a:p>
              <a:pPr algn="ctr" latinLnBrk="1"/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표준 대기압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(101.325) 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기준으로 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90% 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이하인 </a:t>
              </a:r>
              <a:endParaRPr lang="en-US" altLang="ko-KR" sz="11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endParaRPr>
            </a:p>
            <a:p>
              <a:pPr algn="ctr" latinLnBrk="1"/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값들을 표기하는 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column 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추가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176C77C-01BA-7412-5686-D4AC78CFBD2F}"/>
              </a:ext>
            </a:extLst>
          </p:cNvPr>
          <p:cNvGrpSpPr/>
          <p:nvPr/>
        </p:nvGrpSpPr>
        <p:grpSpPr>
          <a:xfrm>
            <a:off x="7502549" y="3940611"/>
            <a:ext cx="4330449" cy="735437"/>
            <a:chOff x="-383624" y="4145864"/>
            <a:chExt cx="4330449" cy="735437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E8D3EDD-D87E-6B1D-70F8-A7E979670E6A}"/>
                </a:ext>
              </a:extLst>
            </p:cNvPr>
            <p:cNvSpPr txBox="1"/>
            <p:nvPr/>
          </p:nvSpPr>
          <p:spPr>
            <a:xfrm>
              <a:off x="-383624" y="4145864"/>
              <a:ext cx="43304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Pretendard SemiBold" panose="020B0600000101010101" charset="0"/>
                </a:defRPr>
              </a:lvl1pPr>
            </a:lstStyle>
            <a:p>
              <a:r>
                <a:rPr lang="en-US" altLang="ko-KR" dirty="0">
                  <a:ln w="3175">
                    <a:noFill/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5. FIA_SUM &gt; 0.1</a:t>
              </a:r>
              <a:endParaRPr lang="ko-KR" altLang="en-US" dirty="0">
                <a:ln w="3175">
                  <a:noFill/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CB31556-BB6D-A54B-ED06-980CEABC9DDD}"/>
                </a:ext>
              </a:extLst>
            </p:cNvPr>
            <p:cNvSpPr txBox="1"/>
            <p:nvPr/>
          </p:nvSpPr>
          <p:spPr>
            <a:xfrm>
              <a:off x="481147" y="4450414"/>
              <a:ext cx="2856486" cy="43088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latinLnBrk="1"/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FIA_SUM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의 경우 </a:t>
              </a:r>
              <a:endParaRPr lang="en-US" altLang="ko-KR" sz="1100" spc="-70" dirty="0">
                <a:solidFill>
                  <a:schemeClr val="bg2">
                    <a:lumMod val="1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B0600000101010101" charset="-127"/>
              </a:endParaRPr>
            </a:p>
            <a:p>
              <a:pPr algn="ctr" latinLnBrk="1"/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0.1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을 넘어가는 행을 표기하는 </a:t>
              </a:r>
              <a:r>
                <a:rPr lang="en-US" altLang="ko-KR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column </a:t>
              </a:r>
              <a:r>
                <a:rPr lang="ko-KR" altLang="en-US" sz="1100" spc="-70" dirty="0">
                  <a:solidFill>
                    <a:schemeClr val="bg2">
                      <a:lumMod val="1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B0600000101010101" charset="-127"/>
                </a:rPr>
                <a:t>추가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466989E-80EE-C164-8034-1BF825138243}"/>
              </a:ext>
            </a:extLst>
          </p:cNvPr>
          <p:cNvGrpSpPr/>
          <p:nvPr/>
        </p:nvGrpSpPr>
        <p:grpSpPr>
          <a:xfrm>
            <a:off x="5775494" y="3391619"/>
            <a:ext cx="45719" cy="413166"/>
            <a:chOff x="2097685" y="3677025"/>
            <a:chExt cx="45719" cy="413166"/>
          </a:xfrm>
          <a:solidFill>
            <a:schemeClr val="bg2">
              <a:lumMod val="50000"/>
            </a:schemeClr>
          </a:solidFill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AEF78DA0-8D2B-4240-C4DE-1EA6BFA5453B}"/>
                </a:ext>
              </a:extLst>
            </p:cNvPr>
            <p:cNvCxnSpPr>
              <a:cxnSpLocks/>
            </p:cNvCxnSpPr>
            <p:nvPr/>
          </p:nvCxnSpPr>
          <p:spPr>
            <a:xfrm>
              <a:off x="2120545" y="3699885"/>
              <a:ext cx="0" cy="377118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순서도: 연결자 136">
              <a:extLst>
                <a:ext uri="{FF2B5EF4-FFF2-40B4-BE49-F238E27FC236}">
                  <a16:creationId xmlns:a16="http://schemas.microsoft.com/office/drawing/2014/main" id="{7A016A10-CD66-9737-9D95-19DF87748D79}"/>
                </a:ext>
              </a:extLst>
            </p:cNvPr>
            <p:cNvSpPr/>
            <p:nvPr/>
          </p:nvSpPr>
          <p:spPr>
            <a:xfrm>
              <a:off x="2097685" y="3677025"/>
              <a:ext cx="45719" cy="45719"/>
            </a:xfrm>
            <a:prstGeom prst="flowChartConnector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순서도: 연결자 137">
              <a:extLst>
                <a:ext uri="{FF2B5EF4-FFF2-40B4-BE49-F238E27FC236}">
                  <a16:creationId xmlns:a16="http://schemas.microsoft.com/office/drawing/2014/main" id="{CFD9C61E-FAB5-1FE3-4DB3-D3E4844EE7A6}"/>
                </a:ext>
              </a:extLst>
            </p:cNvPr>
            <p:cNvSpPr/>
            <p:nvPr/>
          </p:nvSpPr>
          <p:spPr>
            <a:xfrm>
              <a:off x="2097685" y="4044472"/>
              <a:ext cx="45719" cy="45719"/>
            </a:xfrm>
            <a:prstGeom prst="flowChartConnector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1432E3E-0B79-B2D4-C9A2-409A623AC71D}"/>
              </a:ext>
            </a:extLst>
          </p:cNvPr>
          <p:cNvGrpSpPr/>
          <p:nvPr/>
        </p:nvGrpSpPr>
        <p:grpSpPr>
          <a:xfrm>
            <a:off x="9667230" y="3400639"/>
            <a:ext cx="45719" cy="413166"/>
            <a:chOff x="2097685" y="3677025"/>
            <a:chExt cx="45719" cy="413166"/>
          </a:xfrm>
          <a:solidFill>
            <a:schemeClr val="bg2">
              <a:lumMod val="50000"/>
            </a:schemeClr>
          </a:solidFill>
        </p:grpSpPr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9886E33-E948-0B7B-4191-BE73573A9B4B}"/>
                </a:ext>
              </a:extLst>
            </p:cNvPr>
            <p:cNvCxnSpPr>
              <a:cxnSpLocks/>
            </p:cNvCxnSpPr>
            <p:nvPr/>
          </p:nvCxnSpPr>
          <p:spPr>
            <a:xfrm>
              <a:off x="2120545" y="3699885"/>
              <a:ext cx="0" cy="377118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순서도: 연결자 140">
              <a:extLst>
                <a:ext uri="{FF2B5EF4-FFF2-40B4-BE49-F238E27FC236}">
                  <a16:creationId xmlns:a16="http://schemas.microsoft.com/office/drawing/2014/main" id="{6C666CD6-A8EF-D40F-76F7-1BFC839023FD}"/>
                </a:ext>
              </a:extLst>
            </p:cNvPr>
            <p:cNvSpPr/>
            <p:nvPr/>
          </p:nvSpPr>
          <p:spPr>
            <a:xfrm>
              <a:off x="2097685" y="3677025"/>
              <a:ext cx="45719" cy="45719"/>
            </a:xfrm>
            <a:prstGeom prst="flowChartConnector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순서도: 연결자 141">
              <a:extLst>
                <a:ext uri="{FF2B5EF4-FFF2-40B4-BE49-F238E27FC236}">
                  <a16:creationId xmlns:a16="http://schemas.microsoft.com/office/drawing/2014/main" id="{9A8BF1F3-0B17-49D3-5C6B-31FCDE6DEEB0}"/>
                </a:ext>
              </a:extLst>
            </p:cNvPr>
            <p:cNvSpPr/>
            <p:nvPr/>
          </p:nvSpPr>
          <p:spPr>
            <a:xfrm>
              <a:off x="2097685" y="4044472"/>
              <a:ext cx="45719" cy="45719"/>
            </a:xfrm>
            <a:prstGeom prst="flowChartConnector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6" name="그림 145">
            <a:extLst>
              <a:ext uri="{FF2B5EF4-FFF2-40B4-BE49-F238E27FC236}">
                <a16:creationId xmlns:a16="http://schemas.microsoft.com/office/drawing/2014/main" id="{422EA772-559F-40C5-C86B-3615DDCB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58" y="1813302"/>
            <a:ext cx="988238" cy="988238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2797D3E-B258-89EA-FD27-25B97E98F6B3}"/>
              </a:ext>
            </a:extLst>
          </p:cNvPr>
          <p:cNvGrpSpPr/>
          <p:nvPr/>
        </p:nvGrpSpPr>
        <p:grpSpPr>
          <a:xfrm>
            <a:off x="7725821" y="3439864"/>
            <a:ext cx="45719" cy="1948413"/>
            <a:chOff x="2097685" y="3677025"/>
            <a:chExt cx="45719" cy="1948413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28664B2A-D5BC-7514-F1B5-3F76C3C167B3}"/>
                </a:ext>
              </a:extLst>
            </p:cNvPr>
            <p:cNvCxnSpPr>
              <a:cxnSpLocks/>
            </p:cNvCxnSpPr>
            <p:nvPr/>
          </p:nvCxnSpPr>
          <p:spPr>
            <a:xfrm>
              <a:off x="2120545" y="3699885"/>
              <a:ext cx="0" cy="1902694"/>
            </a:xfrm>
            <a:prstGeom prst="line">
              <a:avLst/>
            </a:prstGeom>
            <a:grpFill/>
            <a:ln>
              <a:solidFill>
                <a:srgbClr val="779DF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순서도: 연결자 157">
              <a:extLst>
                <a:ext uri="{FF2B5EF4-FFF2-40B4-BE49-F238E27FC236}">
                  <a16:creationId xmlns:a16="http://schemas.microsoft.com/office/drawing/2014/main" id="{80AF7994-7D69-DDBD-4F9A-32A292C12319}"/>
                </a:ext>
              </a:extLst>
            </p:cNvPr>
            <p:cNvSpPr/>
            <p:nvPr/>
          </p:nvSpPr>
          <p:spPr>
            <a:xfrm>
              <a:off x="2097685" y="3677025"/>
              <a:ext cx="45719" cy="45719"/>
            </a:xfrm>
            <a:prstGeom prst="flowChartConnector">
              <a:avLst/>
            </a:prstGeom>
            <a:grpFill/>
            <a:ln>
              <a:solidFill>
                <a:srgbClr val="779D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순서도: 연결자 158">
              <a:extLst>
                <a:ext uri="{FF2B5EF4-FFF2-40B4-BE49-F238E27FC236}">
                  <a16:creationId xmlns:a16="http://schemas.microsoft.com/office/drawing/2014/main" id="{06CD39B7-0037-9894-3CF2-8B402028D0F5}"/>
                </a:ext>
              </a:extLst>
            </p:cNvPr>
            <p:cNvSpPr/>
            <p:nvPr/>
          </p:nvSpPr>
          <p:spPr>
            <a:xfrm>
              <a:off x="2097685" y="5579719"/>
              <a:ext cx="45719" cy="45719"/>
            </a:xfrm>
            <a:prstGeom prst="flowChartConnector">
              <a:avLst/>
            </a:prstGeom>
            <a:grpFill/>
            <a:ln>
              <a:solidFill>
                <a:srgbClr val="779D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1" name="그림 160">
            <a:extLst>
              <a:ext uri="{FF2B5EF4-FFF2-40B4-BE49-F238E27FC236}">
                <a16:creationId xmlns:a16="http://schemas.microsoft.com/office/drawing/2014/main" id="{B90A89A8-31BB-CD84-1968-73E60AC46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018" y="1876323"/>
            <a:ext cx="912311" cy="912311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5C68F743-C5BD-D6B0-6D13-DBF6CF99F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087" y="1873788"/>
            <a:ext cx="787921" cy="787921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7D6F002F-27C6-59D7-4C12-8619A1331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919" y="1820867"/>
            <a:ext cx="896342" cy="896342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A89D3D6E-6755-05F1-8608-7287CC214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409" y="1933028"/>
            <a:ext cx="720969" cy="7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0" y="-24492"/>
            <a:ext cx="12192000" cy="6858000"/>
          </a:xfrm>
          <a:prstGeom prst="rect">
            <a:avLst/>
          </a:prstGeom>
        </p:spPr>
      </p:pic>
      <p:sp>
        <p:nvSpPr>
          <p:cNvPr id="39" name="사각형: 둥근 모서리 38"/>
          <p:cNvSpPr/>
          <p:nvPr/>
        </p:nvSpPr>
        <p:spPr>
          <a:xfrm>
            <a:off x="424266" y="1329950"/>
            <a:ext cx="11343467" cy="3855200"/>
          </a:xfrm>
          <a:prstGeom prst="roundRect">
            <a:avLst>
              <a:gd name="adj" fmla="val 9481"/>
            </a:avLst>
          </a:prstGeom>
          <a:solidFill>
            <a:schemeClr val="bg1"/>
          </a:solidFill>
          <a:ln w="9525">
            <a:solidFill>
              <a:srgbClr val="1CC1D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8" name="사각형: 둥근 모서리 87"/>
          <p:cNvSpPr/>
          <p:nvPr/>
        </p:nvSpPr>
        <p:spPr>
          <a:xfrm>
            <a:off x="4682984" y="2193595"/>
            <a:ext cx="2284287" cy="2819898"/>
          </a:xfrm>
          <a:prstGeom prst="roundRect">
            <a:avLst>
              <a:gd name="adj" fmla="val 8183"/>
            </a:avLst>
          </a:prstGeom>
          <a:solidFill>
            <a:srgbClr val="011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자유형: 도형 5"/>
          <p:cNvSpPr/>
          <p:nvPr/>
        </p:nvSpPr>
        <p:spPr>
          <a:xfrm rot="10800000">
            <a:off x="0" y="5337470"/>
            <a:ext cx="12192000" cy="1520526"/>
          </a:xfrm>
          <a:custGeom>
            <a:avLst/>
            <a:gdLst>
              <a:gd name="connsiteX0" fmla="*/ 12192000 w 12192000"/>
              <a:gd name="connsiteY0" fmla="*/ 2238192 h 2238192"/>
              <a:gd name="connsiteX1" fmla="*/ 6096000 w 12192000"/>
              <a:gd name="connsiteY1" fmla="*/ 1652908 h 2238192"/>
              <a:gd name="connsiteX2" fmla="*/ 0 w 12192000"/>
              <a:gd name="connsiteY2" fmla="*/ 2238191 h 2238192"/>
              <a:gd name="connsiteX3" fmla="*/ 0 w 12192000"/>
              <a:gd name="connsiteY3" fmla="*/ 0 h 2238192"/>
              <a:gd name="connsiteX4" fmla="*/ 12192000 w 12192000"/>
              <a:gd name="connsiteY4" fmla="*/ 0 h 2238192"/>
              <a:gd name="connsiteX5" fmla="*/ 12192000 w 12192000"/>
              <a:gd name="connsiteY5" fmla="*/ 2238192 h 223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238192">
                <a:moveTo>
                  <a:pt x="12192000" y="2238192"/>
                </a:moveTo>
                <a:lnTo>
                  <a:pt x="6096000" y="1652908"/>
                </a:lnTo>
                <a:lnTo>
                  <a:pt x="0" y="223819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238192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213985" y="314260"/>
            <a:ext cx="1764029" cy="6172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>
                <a:latin typeface="Pretendard ExtraBold"/>
                <a:ea typeface="Pretendard ExtraBold"/>
              </a:rPr>
              <a:t>Modeling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4776" y="6016851"/>
            <a:ext cx="8802448" cy="6963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 spc="-70">
                <a:ln w="3175"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>
                <a:latin typeface="Pretendard ExtraBold"/>
                <a:ea typeface="Pretendard ExtraBold"/>
              </a:rPr>
              <a:t>ExtraTree </a:t>
            </a:r>
            <a:r>
              <a:rPr lang="ko-KR" altLang="en-US">
                <a:latin typeface="Pretendard ExtraBold"/>
                <a:ea typeface="Pretendard ExtraBold"/>
              </a:rPr>
              <a:t>단일 </a:t>
            </a:r>
            <a:r>
              <a:rPr lang="en-US" altLang="ko-KR">
                <a:latin typeface="Pretendard ExtraBold"/>
                <a:ea typeface="Pretendard ExtraBold"/>
              </a:rPr>
              <a:t>model </a:t>
            </a:r>
            <a:r>
              <a:rPr lang="ko-KR" altLang="en-US">
                <a:latin typeface="Pretendard ExtraBold"/>
                <a:ea typeface="Pretendard ExtraBold"/>
              </a:rPr>
              <a:t>→ </a:t>
            </a:r>
            <a:r>
              <a:rPr lang="en-US" altLang="ko-KR">
                <a:latin typeface="Pretendard ExtraBold"/>
                <a:ea typeface="Pretendard ExtraBold"/>
              </a:rPr>
              <a:t>public score : 0.02099점, total score : 0.0244점 </a:t>
            </a:r>
            <a:r>
              <a:rPr lang="ko-KR" altLang="en-US">
                <a:latin typeface="Pretendard ExtraBold"/>
                <a:ea typeface="Pretendard ExtraBold"/>
              </a:rPr>
              <a:t>달성</a:t>
            </a:r>
          </a:p>
          <a:p>
            <a:pPr lvl="0">
              <a:defRPr/>
            </a:pPr>
            <a:r>
              <a:rPr lang="en-US" altLang="ko-KR">
                <a:latin typeface="Pretendard ExtraBold"/>
                <a:ea typeface="Pretendard ExtraBold"/>
              </a:rPr>
              <a:t>Leader Board </a:t>
            </a:r>
            <a:r>
              <a:rPr lang="ko-KR" altLang="en-US">
                <a:latin typeface="Pretendard ExtraBold"/>
                <a:ea typeface="Pretendard ExtraBold"/>
              </a:rPr>
              <a:t>최종 </a:t>
            </a:r>
            <a:r>
              <a:rPr lang="en-US" altLang="ko-KR">
                <a:latin typeface="Pretendard ExtraBold"/>
                <a:ea typeface="Pretendard ExtraBold"/>
              </a:rPr>
              <a:t>2</a:t>
            </a:r>
            <a:r>
              <a:rPr lang="ko-KR" altLang="en-US">
                <a:latin typeface="Pretendard ExtraBold"/>
                <a:ea typeface="Pretendard ExtraBold"/>
              </a:rPr>
              <a:t>위 기록</a:t>
            </a:r>
          </a:p>
        </p:txBody>
      </p:sp>
      <p:grpSp>
        <p:nvGrpSpPr>
          <p:cNvPr id="11" name="그래픽 94"/>
          <p:cNvGrpSpPr/>
          <p:nvPr/>
        </p:nvGrpSpPr>
        <p:grpSpPr>
          <a:xfrm>
            <a:off x="774467" y="5939572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12" name="자유형: 도형 11"/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4" name="그래픽 94"/>
          <p:cNvGrpSpPr/>
          <p:nvPr/>
        </p:nvGrpSpPr>
        <p:grpSpPr>
          <a:xfrm rot="10800000">
            <a:off x="10911830" y="6105300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15" name="자유형: 도형 14"/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7" name="이등변 삼각형 16"/>
          <p:cNvSpPr/>
          <p:nvPr/>
        </p:nvSpPr>
        <p:spPr>
          <a:xfrm rot="10800000">
            <a:off x="-1302353" y="5300114"/>
            <a:ext cx="14796706" cy="590119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49A0FF">
                  <a:alpha val="56000"/>
                </a:srgbClr>
              </a:gs>
              <a:gs pos="75000">
                <a:srgbClr val="29ABE2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670556" y="4533725"/>
            <a:ext cx="3309188" cy="356603"/>
            <a:chOff x="688491" y="4533725"/>
            <a:chExt cx="2743292" cy="356603"/>
          </a:xfrm>
        </p:grpSpPr>
        <p:sp>
          <p:nvSpPr>
            <p:cNvPr id="63" name="직사각형 62"/>
            <p:cNvSpPr/>
            <p:nvPr/>
          </p:nvSpPr>
          <p:spPr>
            <a:xfrm>
              <a:off x="1006853" y="4533725"/>
              <a:ext cx="2424930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/>
            <a:lstStyle/>
            <a:p>
              <a:pPr lvl="0">
                <a:defRPr/>
              </a:pPr>
              <a:r>
                <a:rPr lang="ko-KR" altLang="en-US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기본 </a:t>
              </a:r>
              <a:r>
                <a:rPr lang="en-US" altLang="ko-KR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feature</a:t>
              </a:r>
              <a:r>
                <a:rPr lang="ko-KR" altLang="en-US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로 </a:t>
              </a:r>
              <a:r>
                <a:rPr lang="en-US" altLang="ko-KR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model</a:t>
              </a:r>
              <a:r>
                <a:rPr lang="ko-KR" altLang="en-US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 간 성능</a:t>
              </a:r>
              <a:r>
                <a:rPr lang="en-US" altLang="ko-KR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 </a:t>
              </a:r>
              <a:r>
                <a:rPr lang="ko-KR" altLang="en-US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비교 후</a:t>
              </a:r>
            </a:p>
            <a:p>
              <a:pPr lvl="0">
                <a:defRPr/>
              </a:pPr>
              <a:r>
                <a:rPr lang="ko-KR" altLang="en-US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가장 좋은 성능을 보인 </a:t>
              </a:r>
              <a:r>
                <a:rPr lang="en-US" altLang="ko-KR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ExtraTree</a:t>
              </a:r>
              <a:r>
                <a:rPr lang="ko-KR" altLang="en-US" sz="1200">
                  <a:ln w="3175"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 채택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8491" y="4541345"/>
              <a:ext cx="284193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/>
            <a:lstStyle/>
            <a:p>
              <a:pPr lvl="0">
                <a:defRPr/>
              </a:pPr>
              <a:r>
                <a:rPr lang="en-US" altLang="ko-KR" sz="3200">
                  <a:solidFill>
                    <a:srgbClr val="1CC1D8"/>
                  </a:solidFill>
                  <a:latin typeface="Arial Black"/>
                  <a:ea typeface="Pretendard ExtraBold"/>
                  <a:cs typeface="Pretendard SemiBold"/>
                </a:rPr>
                <a:t>1</a:t>
              </a: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4260602" y="1632055"/>
            <a:ext cx="466414" cy="348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>
              <a:defRPr/>
            </a:pPr>
            <a:r>
              <a:rPr lang="en-US" altLang="ko-KR" sz="3200">
                <a:solidFill>
                  <a:srgbClr val="1CC1D8"/>
                </a:solidFill>
                <a:latin typeface="Arial Black"/>
                <a:ea typeface="Pretendard ExtraBold"/>
                <a:cs typeface="Pretendard SemiBold"/>
              </a:rPr>
              <a:t>2</a:t>
            </a:r>
          </a:p>
        </p:txBody>
      </p:sp>
      <p:sp>
        <p:nvSpPr>
          <p:cNvPr id="72" name="화살표: 줄무늬가 있는 오른쪽 71"/>
          <p:cNvSpPr/>
          <p:nvPr/>
        </p:nvSpPr>
        <p:spPr>
          <a:xfrm>
            <a:off x="3090957" y="3148794"/>
            <a:ext cx="1252884" cy="560412"/>
          </a:xfrm>
          <a:prstGeom prst="stripedRightArrow">
            <a:avLst>
              <a:gd name="adj1" fmla="val 66996"/>
              <a:gd name="adj2" fmla="val 36403"/>
            </a:avLst>
          </a:prstGeom>
          <a:gradFill>
            <a:gsLst>
              <a:gs pos="34000">
                <a:srgbClr val="001689"/>
              </a:gs>
              <a:gs pos="100000">
                <a:srgbClr val="001689">
                  <a:alpha val="1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grpSp>
        <p:nvGrpSpPr>
          <p:cNvPr id="108" name="그룹 107"/>
          <p:cNvGrpSpPr/>
          <p:nvPr/>
        </p:nvGrpSpPr>
        <p:grpSpPr>
          <a:xfrm>
            <a:off x="1180675" y="2258580"/>
            <a:ext cx="1564005" cy="2028978"/>
            <a:chOff x="1604010" y="2258269"/>
            <a:chExt cx="1564005" cy="2028978"/>
          </a:xfrm>
        </p:grpSpPr>
        <p:grpSp>
          <p:nvGrpSpPr>
            <p:cNvPr id="75" name="그룹 74"/>
            <p:cNvGrpSpPr/>
            <p:nvPr/>
          </p:nvGrpSpPr>
          <p:grpSpPr>
            <a:xfrm>
              <a:off x="1659576" y="2258269"/>
              <a:ext cx="1228965" cy="2028978"/>
              <a:chOff x="4559791" y="2593080"/>
              <a:chExt cx="1543775" cy="2548718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59791" y="4122750"/>
                <a:ext cx="714286" cy="1019048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59791" y="3357915"/>
                <a:ext cx="714286" cy="1019048"/>
              </a:xfrm>
              <a:prstGeom prst="rect">
                <a:avLst/>
              </a:prstGeom>
            </p:spPr>
          </p:pic>
          <p:pic>
            <p:nvPicPr>
              <p:cNvPr id="58" name="그림 57" descr="텍스트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385449" y="4117194"/>
                <a:ext cx="714286" cy="1019048"/>
              </a:xfrm>
              <a:prstGeom prst="rect">
                <a:avLst/>
              </a:prstGeom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59791" y="2593080"/>
                <a:ext cx="714286" cy="1019048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389280" y="2593080"/>
                <a:ext cx="714286" cy="1019048"/>
              </a:xfrm>
              <a:prstGeom prst="rect">
                <a:avLst/>
              </a:prstGeom>
            </p:spPr>
          </p:pic>
        </p:grpSp>
        <p:sp>
          <p:nvSpPr>
            <p:cNvPr id="76" name="TextBox 75"/>
            <p:cNvSpPr txBox="1"/>
            <p:nvPr/>
          </p:nvSpPr>
          <p:spPr>
            <a:xfrm>
              <a:off x="2268985" y="3787240"/>
              <a:ext cx="716280" cy="2242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9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Pretendard Medium"/>
                  <a:ea typeface="Pretendard Medium"/>
                  <a:cs typeface="Pretendard Medium"/>
                </a:rPr>
                <a:t>ExtraTree</a:t>
              </a:r>
              <a:endPara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Pretendard Medium"/>
                <a:ea typeface="Pretendard Medium"/>
                <a:cs typeface="Pretendard Medium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89735" y="2574230"/>
              <a:ext cx="544830" cy="2242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Pretendard Medium"/>
                  <a:ea typeface="Pretendard Medium"/>
                  <a:cs typeface="Pretendard Medium"/>
                </a:rPr>
                <a:t>LGBM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712742" y="3177679"/>
              <a:ext cx="511680" cy="224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Pretendard Medium"/>
                  <a:ea typeface="Pretendard Medium"/>
                  <a:cs typeface="Pretendard Medium"/>
                </a:rPr>
                <a:t>XGB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737360" y="3787155"/>
              <a:ext cx="478155" cy="2209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Pretendard Medium"/>
                  <a:ea typeface="Pretendard Medium"/>
                  <a:cs typeface="Pretendard Medium"/>
                </a:rPr>
                <a:t>GBM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204086" y="3476625"/>
              <a:ext cx="840105" cy="2210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9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Pretendard Medium"/>
                  <a:ea typeface="Pretendard Medium"/>
                  <a:cs typeface="Pretendard Medium"/>
                </a:rPr>
                <a:t>Tree-Based</a:t>
              </a:r>
              <a:endParaRPr lang="en-US" altLang="ko-KR" sz="900" b="1">
                <a:solidFill>
                  <a:schemeClr val="bg1"/>
                </a:solidFill>
                <a:latin typeface="Pretendard Medium"/>
                <a:ea typeface="Pretendard Medium"/>
                <a:cs typeface="Pretendard Medium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604010" y="2263615"/>
              <a:ext cx="716280" cy="2244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Pretendard Medium"/>
                  <a:ea typeface="Pretendard Medium"/>
                  <a:cs typeface="Pretendard Medium"/>
                </a:rPr>
                <a:t>Boosting</a:t>
              </a:r>
              <a:endParaRPr lang="en-US" altLang="ko-KR" sz="900" b="1" dirty="0">
                <a:solidFill>
                  <a:schemeClr val="bg1"/>
                </a:solidFill>
                <a:latin typeface="Pretendard Medium"/>
                <a:ea typeface="Pretendard Medium"/>
                <a:cs typeface="Pretendard Medium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356485" y="2574230"/>
              <a:ext cx="525780" cy="2242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Pretendard Medium"/>
                  <a:ea typeface="Pretendard Medium"/>
                  <a:cs typeface="Pretendard Medium"/>
                </a:rPr>
                <a:t>LSTM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146935" y="2263615"/>
              <a:ext cx="1021080" cy="2244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Pretendard Medium"/>
                  <a:ea typeface="Pretendard Medium"/>
                  <a:cs typeface="Pretendard Medium"/>
                </a:rPr>
                <a:t>Deep-Learning</a:t>
              </a:r>
              <a:endParaRPr lang="en-US" altLang="ko-KR" sz="900" b="1" dirty="0">
                <a:solidFill>
                  <a:schemeClr val="bg1"/>
                </a:solidFill>
                <a:latin typeface="Pretendard Medium"/>
                <a:ea typeface="Pretendard Medium"/>
                <a:cs typeface="Pretendard Medium"/>
              </a:endParaRPr>
            </a:p>
          </p:txBody>
        </p:sp>
      </p:grpSp>
      <p:pic>
        <p:nvPicPr>
          <p:cNvPr id="90" name="그래픽 8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86882" y="2307992"/>
            <a:ext cx="1863212" cy="602080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4965748" y="4681524"/>
            <a:ext cx="1718758" cy="223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Pretendard Medium"/>
                <a:ea typeface="Pretendard Medium"/>
                <a:cs typeface="Pretendard Medium"/>
              </a:rPr>
              <a:t>target </a:t>
            </a:r>
            <a:r>
              <a:rPr lang="ko-KR" altLang="en-US" sz="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Pretendard Medium"/>
                <a:ea typeface="Pretendard Medium"/>
                <a:cs typeface="Pretendard Medium"/>
              </a:rPr>
              <a:t>형태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17123" y="2391836"/>
            <a:ext cx="1584907" cy="360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탱크 압력의 최소</a:t>
            </a:r>
            <a:r>
              <a:rPr lang="en-US" altLang="ko-KR" sz="90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90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최대</a:t>
            </a:r>
          </a:p>
          <a:p>
            <a:pPr lvl="0" algn="ctr">
              <a:defRPr/>
            </a:pPr>
            <a:r>
              <a:rPr lang="en-US" altLang="ko-KR" sz="90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(MIN/MAX)</a:t>
            </a:r>
          </a:p>
        </p:txBody>
      </p:sp>
      <p:sp>
        <p:nvSpPr>
          <p:cNvPr id="107" name="사각형: 둥근 모서리 106"/>
          <p:cNvSpPr/>
          <p:nvPr/>
        </p:nvSpPr>
        <p:spPr>
          <a:xfrm>
            <a:off x="4760667" y="2269584"/>
            <a:ext cx="2128921" cy="2667920"/>
          </a:xfrm>
          <a:prstGeom prst="roundRect">
            <a:avLst>
              <a:gd name="adj" fmla="val 5489"/>
            </a:avLst>
          </a:prstGeom>
          <a:noFill/>
          <a:ln>
            <a:solidFill>
              <a:srgbClr val="1CC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1819335" y="3400425"/>
            <a:ext cx="728382" cy="931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16" name="그래픽 8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87189" y="3127960"/>
            <a:ext cx="1863212" cy="602080"/>
          </a:xfrm>
          <a:prstGeom prst="rect">
            <a:avLst/>
          </a:prstGeom>
        </p:spPr>
      </p:pic>
      <p:sp>
        <p:nvSpPr>
          <p:cNvPr id="117" name="TextBox 104"/>
          <p:cNvSpPr txBox="1"/>
          <p:nvPr/>
        </p:nvSpPr>
        <p:spPr>
          <a:xfrm>
            <a:off x="5017430" y="3211804"/>
            <a:ext cx="1584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탱크 압력의 평균</a:t>
            </a:r>
            <a:r>
              <a:rPr kumimoji="0" lang="en-US" altLang="ko-KR" sz="900" b="0" i="0" u="none" strike="noStrike" kern="1200" cap="none" spc="0" normalizeH="0" baseline="0" dirty="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kumimoji="0" lang="ko-KR" altLang="en-US" sz="900" b="0" i="0" u="none" strike="noStrike" kern="1200" cap="none" spc="0" normalizeH="0" baseline="0" dirty="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편차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(AVG/DEV)</a:t>
            </a:r>
          </a:p>
        </p:txBody>
      </p:sp>
      <p:pic>
        <p:nvPicPr>
          <p:cNvPr id="118" name="그래픽 8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85654" y="3910650"/>
            <a:ext cx="1863212" cy="602080"/>
          </a:xfrm>
          <a:prstGeom prst="rect">
            <a:avLst/>
          </a:prstGeom>
        </p:spPr>
      </p:pic>
      <p:sp>
        <p:nvSpPr>
          <p:cNvPr id="119" name="TextBox 104"/>
          <p:cNvSpPr txBox="1"/>
          <p:nvPr/>
        </p:nvSpPr>
        <p:spPr>
          <a:xfrm>
            <a:off x="5015895" y="3994494"/>
            <a:ext cx="1584907" cy="366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탱크 압력의 변화량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1198B"/>
                </a:solidFill>
                <a:latin typeface="Pretendard Medium"/>
                <a:ea typeface="Pretendard Medium"/>
                <a:cs typeface="Pretendard Medium"/>
              </a:rPr>
              <a:t>(DIFF)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4836244" y="3827992"/>
            <a:ext cx="1940174" cy="783778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1" name="화살표: 줄무늬가 있는 오른쪽 71"/>
          <p:cNvSpPr/>
          <p:nvPr/>
        </p:nvSpPr>
        <p:spPr>
          <a:xfrm>
            <a:off x="7413672" y="3148794"/>
            <a:ext cx="1252884" cy="560412"/>
          </a:xfrm>
          <a:prstGeom prst="stripedRightArrow">
            <a:avLst>
              <a:gd name="adj1" fmla="val 66996"/>
              <a:gd name="adj2" fmla="val 36403"/>
            </a:avLst>
          </a:prstGeom>
          <a:gradFill>
            <a:gsLst>
              <a:gs pos="34000">
                <a:srgbClr val="001689">
                  <a:alpha val="100000"/>
                </a:srgbClr>
              </a:gs>
              <a:gs pos="100000">
                <a:srgbClr val="001689">
                  <a:alpha val="1373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35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683542" y="4489918"/>
            <a:ext cx="2867690" cy="348983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</p:spPr>
        <p:txBody>
          <a:bodyPr wrap="square" lIns="0" tIns="0" rIns="0" bIns="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domain knowledge</a:t>
            </a:r>
            <a:r>
              <a:rPr kumimoji="0" lang="ko-KR" altLang="en-US" sz="120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 및 </a:t>
            </a:r>
            <a:r>
              <a:rPr kumimoji="0" lang="en-US" altLang="ko-KR" sz="120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model</a:t>
            </a:r>
            <a:r>
              <a:rPr kumimoji="0" lang="ko-KR" altLang="en-US" sz="120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에 맞추어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엔지니어가 </a:t>
            </a:r>
            <a:r>
              <a:rPr kumimoji="0" lang="en-US" altLang="ko-KR" sz="120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heuristic</a:t>
            </a:r>
            <a:r>
              <a:rPr kumimoji="0" lang="ko-KR" altLang="en-US" sz="120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하게 </a:t>
            </a:r>
            <a:r>
              <a:rPr kumimoji="0" lang="en-US" altLang="ko-KR" sz="120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feature selection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8262939" y="4509578"/>
            <a:ext cx="466414" cy="348983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</p:spPr>
        <p:txBody>
          <a:bodyPr wrap="square" lIns="0" tIns="0" rIns="0" bIns="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1CC1D8"/>
                </a:solidFill>
                <a:latin typeface="Arial Black"/>
                <a:ea typeface="Pretendard ExtraBold"/>
                <a:cs typeface="Pretendard SemiBold"/>
              </a:rPr>
              <a:t>3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1054590" y="4533725"/>
            <a:ext cx="2925153" cy="348983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</p:spPr>
        <p:txBody>
          <a:bodyPr wrap="square" lIns="0" tIns="0" rIns="0" bIns="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기본 </a:t>
            </a:r>
            <a:r>
              <a:rPr kumimoji="0" lang="en-US" altLang="ko-KR" sz="1200" b="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feature</a:t>
            </a:r>
            <a:r>
              <a:rPr kumimoji="0" lang="ko-KR" altLang="en-US" sz="1200" b="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로 </a:t>
            </a:r>
            <a:r>
              <a:rPr kumimoji="0" lang="en-US" altLang="ko-KR" sz="1200" b="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model</a:t>
            </a:r>
            <a:r>
              <a:rPr kumimoji="0" lang="ko-KR" altLang="en-US" sz="1200" b="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 간 성능</a:t>
            </a:r>
            <a:r>
              <a:rPr kumimoji="0" lang="en-US" altLang="ko-KR" sz="1200" b="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0" lang="ko-KR" altLang="en-US" sz="1200" b="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비교 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가장 좋은 성능을 보인 </a:t>
            </a:r>
            <a:r>
              <a:rPr kumimoji="0" lang="en-US" altLang="ko-KR" sz="1200" b="0" i="0" u="none" strike="noStrike" kern="1200" cap="none" spc="0" normalizeH="0" baseline="0" dirty="0" err="1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ExtraTree</a:t>
            </a:r>
            <a:r>
              <a:rPr kumimoji="0" lang="ko-KR" altLang="en-US" sz="1200" b="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 채택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4757404" y="1629714"/>
            <a:ext cx="2677190" cy="348983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</p:spPr>
        <p:txBody>
          <a:bodyPr wrap="square" lIns="0" tIns="0" rIns="0" bIns="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target</a:t>
            </a:r>
            <a:r>
              <a:rPr kumimoji="0" lang="ko-KR" altLang="en-US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의 세 가지 형태 중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‘</a:t>
            </a:r>
            <a:r>
              <a:rPr kumimoji="0" lang="ko-KR" altLang="en-US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변화량</a:t>
            </a:r>
            <a:r>
              <a:rPr kumimoji="0" lang="en-US" altLang="ko-KR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’</a:t>
            </a:r>
            <a:r>
              <a:rPr kumimoji="0" lang="ko-KR" altLang="en-US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 이 중요한 평가지표에 맞추어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DIFF</a:t>
            </a:r>
            <a:r>
              <a:rPr kumimoji="0" lang="ko-KR" altLang="en-US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 값을 </a:t>
            </a:r>
            <a:r>
              <a:rPr kumimoji="0" lang="en-US" altLang="ko-KR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target</a:t>
            </a:r>
            <a:r>
              <a:rPr kumimoji="0" lang="ko-KR" altLang="en-US" sz="1200" b="0" i="0" u="none" strike="noStrike" kern="1200" cap="none" spc="0" normalizeH="0" baseline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 형태로 채택</a:t>
            </a:r>
          </a:p>
        </p:txBody>
      </p:sp>
      <p:sp>
        <p:nvSpPr>
          <p:cNvPr id="143" name="사각형: 둥근 모서리 6"/>
          <p:cNvSpPr/>
          <p:nvPr/>
        </p:nvSpPr>
        <p:spPr>
          <a:xfrm>
            <a:off x="8965350" y="2754836"/>
            <a:ext cx="2362089" cy="1348328"/>
          </a:xfrm>
          <a:prstGeom prst="roundRect">
            <a:avLst>
              <a:gd name="adj" fmla="val 353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137" name="TextBox 50"/>
          <p:cNvSpPr txBox="1"/>
          <p:nvPr/>
        </p:nvSpPr>
        <p:spPr>
          <a:xfrm>
            <a:off x="9221884" y="2880214"/>
            <a:ext cx="2970116" cy="1099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>
                <a:solidFill>
                  <a:schemeClr val="tx1"/>
                </a:solidFill>
                <a:latin typeface="Pretendard"/>
                <a:ea typeface="Pretendard"/>
              </a:rPr>
              <a:t>제공 </a:t>
            </a:r>
            <a:r>
              <a:rPr lang="en-US" altLang="ko-KR" sz="1100">
                <a:solidFill>
                  <a:schemeClr val="tx1"/>
                </a:solidFill>
                <a:latin typeface="Pretendard"/>
                <a:ea typeface="Pretendard"/>
              </a:rPr>
              <a:t>data</a:t>
            </a:r>
            <a:r>
              <a:rPr lang="ko-KR" altLang="en-US" sz="1100">
                <a:solidFill>
                  <a:schemeClr val="tx1"/>
                </a:solidFill>
                <a:latin typeface="Pretendard"/>
                <a:ea typeface="Pretendard"/>
              </a:rPr>
              <a:t> 중 ZIH120-02_0~5 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tx1"/>
                </a:solidFill>
                <a:latin typeface="Pretendard"/>
                <a:ea typeface="Pretendard"/>
              </a:rPr>
              <a:t>time</a:t>
            </a:r>
            <a:r>
              <a:rPr lang="ko-KR" altLang="en-US" sz="1100">
                <a:solidFill>
                  <a:schemeClr val="tx1"/>
                </a:solidFill>
                <a:latin typeface="Pretendard"/>
                <a:ea typeface="Pretendard"/>
              </a:rPr>
              <a:t> 관련 </a:t>
            </a:r>
            <a:r>
              <a:rPr lang="en-US" altLang="ko-KR" sz="1100">
                <a:solidFill>
                  <a:schemeClr val="tx1"/>
                </a:solidFill>
                <a:latin typeface="Pretendard"/>
                <a:ea typeface="Pretendard"/>
              </a:rPr>
              <a:t>feature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100">
                <a:solidFill>
                  <a:schemeClr val="tx1"/>
                </a:solidFill>
                <a:latin typeface="Pretendard"/>
                <a:ea typeface="Pretendard"/>
              </a:rPr>
              <a:t>각 </a:t>
            </a:r>
            <a:r>
              <a:rPr lang="en-US" altLang="ko-KR" sz="1100">
                <a:solidFill>
                  <a:schemeClr val="tx1"/>
                </a:solidFill>
                <a:latin typeface="Pretendard"/>
                <a:ea typeface="Pretendard"/>
              </a:rPr>
              <a:t>feature</a:t>
            </a:r>
            <a:r>
              <a:rPr lang="ko-KR" altLang="en-US" sz="1100">
                <a:solidFill>
                  <a:schemeClr val="tx1"/>
                </a:solidFill>
                <a:latin typeface="Pretendard"/>
                <a:ea typeface="Pretendard"/>
              </a:rPr>
              <a:t>들의</a:t>
            </a:r>
            <a:r>
              <a:rPr lang="en-US" altLang="ko-KR" sz="1100">
                <a:solidFill>
                  <a:schemeClr val="tx1"/>
                </a:solidFill>
                <a:latin typeface="Pretendard"/>
                <a:ea typeface="Pretendard"/>
              </a:rPr>
              <a:t> diff</a:t>
            </a:r>
            <a:r>
              <a:rPr lang="ko-KR" altLang="en-US" sz="1100">
                <a:solidFill>
                  <a:schemeClr val="tx1"/>
                </a:solidFill>
                <a:latin typeface="Pretendard"/>
                <a:ea typeface="Pretendard"/>
              </a:rPr>
              <a:t>값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tx1"/>
                </a:solidFill>
                <a:latin typeface="Pretendard"/>
                <a:ea typeface="Pretendard"/>
              </a:rPr>
              <a:t>outlier</a:t>
            </a:r>
            <a:r>
              <a:rPr lang="ko-KR" altLang="en-US" sz="1100">
                <a:solidFill>
                  <a:schemeClr val="tx1"/>
                </a:solidFill>
                <a:latin typeface="Pretendard"/>
                <a:ea typeface="Pretendard"/>
              </a:rPr>
              <a:t> 탐지를 위한 </a:t>
            </a:r>
            <a:r>
              <a:rPr lang="en-US" altLang="ko-KR" sz="1100">
                <a:solidFill>
                  <a:schemeClr val="tx1"/>
                </a:solidFill>
                <a:latin typeface="Pretendard"/>
                <a:ea typeface="Pretendard"/>
              </a:rPr>
              <a:t>feature</a:t>
            </a:r>
            <a:endParaRPr lang="ko-KR" altLang="en-US" sz="1100">
              <a:solidFill>
                <a:schemeClr val="tx1"/>
              </a:solidFill>
              <a:latin typeface="Pretendard"/>
              <a:ea typeface="Pretendard"/>
            </a:endParaRPr>
          </a:p>
        </p:txBody>
      </p:sp>
      <p:sp>
        <p:nvSpPr>
          <p:cNvPr id="138" name="이등변 삼각형 137"/>
          <p:cNvSpPr/>
          <p:nvPr/>
        </p:nvSpPr>
        <p:spPr>
          <a:xfrm rot="5400000">
            <a:off x="9154135" y="3020668"/>
            <a:ext cx="120259" cy="92146"/>
          </a:xfrm>
          <a:prstGeom prst="triangle">
            <a:avLst>
              <a:gd name="adj" fmla="val 50000"/>
            </a:avLst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9" name="이등변 삼각형 138"/>
          <p:cNvSpPr/>
          <p:nvPr/>
        </p:nvSpPr>
        <p:spPr>
          <a:xfrm rot="5400000">
            <a:off x="9154135" y="3265326"/>
            <a:ext cx="120259" cy="92146"/>
          </a:xfrm>
          <a:prstGeom prst="triangle">
            <a:avLst>
              <a:gd name="adj" fmla="val 50000"/>
            </a:avLst>
          </a:prstGeom>
          <a:solidFill>
            <a:srgbClr val="1CC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9155671" y="3520885"/>
            <a:ext cx="120259" cy="92146"/>
          </a:xfrm>
          <a:prstGeom prst="triangle">
            <a:avLst>
              <a:gd name="adj" fmla="val 50000"/>
            </a:avLst>
          </a:prstGeom>
          <a:solidFill>
            <a:srgbClr val="1CC1D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1" name="이등변 삼각형 140"/>
          <p:cNvSpPr/>
          <p:nvPr/>
        </p:nvSpPr>
        <p:spPr>
          <a:xfrm rot="5400000">
            <a:off x="9155671" y="3765543"/>
            <a:ext cx="120259" cy="92146"/>
          </a:xfrm>
          <a:prstGeom prst="triangle">
            <a:avLst>
              <a:gd name="adj" fmla="val 50000"/>
            </a:avLst>
          </a:prstGeom>
          <a:solidFill>
            <a:srgbClr val="1CC1D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5" name="TextBox 81"/>
          <p:cNvSpPr txBox="1"/>
          <p:nvPr/>
        </p:nvSpPr>
        <p:spPr>
          <a:xfrm>
            <a:off x="9589135" y="2530784"/>
            <a:ext cx="1116330" cy="221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i="0" u="none" strike="noStrike" kern="1200" cap="none" spc="0" normalizeH="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Pretendard Medium"/>
                <a:ea typeface="Pretendard Medium"/>
                <a:cs typeface="Pretendard Medium"/>
              </a:rPr>
              <a:t>Feature Selection</a:t>
            </a:r>
            <a:endParaRPr kumimoji="0" lang="en-US" altLang="ko-KR" sz="900" i="0" u="none" strike="noStrike" kern="1200" cap="none" spc="0" normalizeH="0" baseline="0">
              <a:solidFill>
                <a:schemeClr val="tx1"/>
              </a:solidFill>
              <a:latin typeface="Pretendard Medium"/>
              <a:ea typeface="Pretendard Medium"/>
              <a:cs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679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0" y="-24492"/>
            <a:ext cx="12192000" cy="6858000"/>
          </a:xfrm>
          <a:prstGeom prst="rect">
            <a:avLst/>
          </a:prstGeom>
        </p:spPr>
      </p:pic>
      <p:sp>
        <p:nvSpPr>
          <p:cNvPr id="39" name="사각형: 둥근 모서리 38"/>
          <p:cNvSpPr/>
          <p:nvPr/>
        </p:nvSpPr>
        <p:spPr>
          <a:xfrm>
            <a:off x="424266" y="1329950"/>
            <a:ext cx="11343467" cy="3855200"/>
          </a:xfrm>
          <a:prstGeom prst="roundRect">
            <a:avLst>
              <a:gd name="adj" fmla="val 9481"/>
            </a:avLst>
          </a:prstGeom>
          <a:solidFill>
            <a:schemeClr val="bg1"/>
          </a:solidFill>
          <a:ln w="9525">
            <a:solidFill>
              <a:srgbClr val="1CC1D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자유형: 도형 5"/>
          <p:cNvSpPr/>
          <p:nvPr/>
        </p:nvSpPr>
        <p:spPr>
          <a:xfrm rot="10800000">
            <a:off x="0" y="5337470"/>
            <a:ext cx="12192000" cy="1520526"/>
          </a:xfrm>
          <a:custGeom>
            <a:avLst/>
            <a:gdLst>
              <a:gd name="connsiteX0" fmla="*/ 12192000 w 12192000"/>
              <a:gd name="connsiteY0" fmla="*/ 2238192 h 2238192"/>
              <a:gd name="connsiteX1" fmla="*/ 6096000 w 12192000"/>
              <a:gd name="connsiteY1" fmla="*/ 1652908 h 2238192"/>
              <a:gd name="connsiteX2" fmla="*/ 0 w 12192000"/>
              <a:gd name="connsiteY2" fmla="*/ 2238191 h 2238192"/>
              <a:gd name="connsiteX3" fmla="*/ 0 w 12192000"/>
              <a:gd name="connsiteY3" fmla="*/ 0 h 2238192"/>
              <a:gd name="connsiteX4" fmla="*/ 12192000 w 12192000"/>
              <a:gd name="connsiteY4" fmla="*/ 0 h 2238192"/>
              <a:gd name="connsiteX5" fmla="*/ 12192000 w 12192000"/>
              <a:gd name="connsiteY5" fmla="*/ 2238192 h 223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238192">
                <a:moveTo>
                  <a:pt x="12192000" y="2238192"/>
                </a:moveTo>
                <a:lnTo>
                  <a:pt x="6096000" y="1652908"/>
                </a:lnTo>
                <a:lnTo>
                  <a:pt x="0" y="223819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238192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5457336" y="-141844"/>
            <a:ext cx="1277328" cy="1056302"/>
            <a:chOff x="5857875" y="3233737"/>
            <a:chExt cx="473392" cy="391477"/>
          </a:xfrm>
          <a:gradFill>
            <a:gsLst>
              <a:gs pos="89000">
                <a:srgbClr val="E1E1FF">
                  <a:alpha val="0"/>
                </a:srgbClr>
              </a:gs>
              <a:gs pos="18000">
                <a:srgbClr val="E1E1FF"/>
              </a:gs>
            </a:gsLst>
            <a:lin ang="7200000" scaled="0"/>
          </a:gradFill>
        </p:grpSpPr>
        <p:sp>
          <p:nvSpPr>
            <p:cNvPr id="49" name="자유형: 도형 48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213985" y="314260"/>
            <a:ext cx="1764030" cy="6172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lnSpc>
                <a:spcPts val="4200"/>
              </a:lnSpc>
              <a:defRPr sz="3200" spc="-100">
                <a:ln w="3175">
                  <a:solidFill>
                    <a:srgbClr val="001689">
                      <a:alpha val="30000"/>
                    </a:srgbClr>
                  </a:solidFill>
                </a:ln>
                <a:solidFill>
                  <a:srgbClr val="001689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>
                <a:latin typeface="Pretendard ExtraBold"/>
                <a:ea typeface="Pretendard ExtraBold"/>
              </a:rPr>
              <a:t>Modeling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4776" y="6016851"/>
            <a:ext cx="8802448" cy="6963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 spc="-70">
                <a:ln w="3175"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스퀘어 ExtraBold"/>
                <a:ea typeface="나눔스퀘어 ExtraBold"/>
              </a:defRPr>
            </a:lvl1pPr>
          </a:lstStyle>
          <a:p>
            <a:pPr lvl="0">
              <a:defRPr/>
            </a:pPr>
            <a:r>
              <a:rPr lang="en-US" altLang="ko-KR" dirty="0" err="1">
                <a:latin typeface="Pretendard ExtraBold"/>
                <a:ea typeface="Pretendard ExtraBold"/>
              </a:rPr>
              <a:t>ExtraTree</a:t>
            </a:r>
            <a:r>
              <a:rPr lang="en-US" altLang="ko-KR" dirty="0">
                <a:latin typeface="Pretendard ExtraBold"/>
                <a:ea typeface="Pretendard ExtraBold"/>
              </a:rPr>
              <a:t> </a:t>
            </a:r>
            <a:r>
              <a:rPr lang="ko-KR" altLang="en-US" dirty="0">
                <a:latin typeface="Pretendard ExtraBold"/>
                <a:ea typeface="Pretendard ExtraBold"/>
              </a:rPr>
              <a:t>단일 </a:t>
            </a:r>
            <a:r>
              <a:rPr lang="en-US" altLang="ko-KR" dirty="0">
                <a:latin typeface="Pretendard ExtraBold"/>
                <a:ea typeface="Pretendard ExtraBold"/>
              </a:rPr>
              <a:t>model </a:t>
            </a:r>
            <a:r>
              <a:rPr lang="ko-KR" altLang="en-US" dirty="0">
                <a:latin typeface="Pretendard ExtraBold"/>
                <a:ea typeface="Pretendard ExtraBold"/>
              </a:rPr>
              <a:t>→ </a:t>
            </a:r>
            <a:r>
              <a:rPr lang="en-US" altLang="ko-KR" dirty="0">
                <a:latin typeface="Pretendard ExtraBold"/>
                <a:ea typeface="Pretendard ExtraBold"/>
              </a:rPr>
              <a:t>public score : 0.02099점, total score : 0.0244점 </a:t>
            </a:r>
            <a:r>
              <a:rPr lang="ko-KR" altLang="en-US" dirty="0">
                <a:latin typeface="Pretendard ExtraBold"/>
                <a:ea typeface="Pretendard ExtraBold"/>
              </a:rPr>
              <a:t>달성</a:t>
            </a:r>
          </a:p>
          <a:p>
            <a:pPr lvl="0">
              <a:defRPr/>
            </a:pPr>
            <a:r>
              <a:rPr lang="en-US" altLang="ko-KR" dirty="0">
                <a:latin typeface="Pretendard ExtraBold"/>
                <a:ea typeface="Pretendard ExtraBold"/>
              </a:rPr>
              <a:t>Leader Board </a:t>
            </a:r>
            <a:r>
              <a:rPr lang="ko-KR" altLang="en-US" dirty="0">
                <a:latin typeface="Pretendard ExtraBold"/>
                <a:ea typeface="Pretendard ExtraBold"/>
              </a:rPr>
              <a:t>최종 </a:t>
            </a:r>
            <a:r>
              <a:rPr lang="en-US" altLang="ko-KR" dirty="0">
                <a:latin typeface="Pretendard ExtraBold"/>
                <a:ea typeface="Pretendard ExtraBold"/>
              </a:rPr>
              <a:t>2</a:t>
            </a:r>
            <a:r>
              <a:rPr lang="ko-KR" altLang="en-US" dirty="0">
                <a:latin typeface="Pretendard ExtraBold"/>
                <a:ea typeface="Pretendard ExtraBold"/>
              </a:rPr>
              <a:t>위 기록</a:t>
            </a:r>
          </a:p>
        </p:txBody>
      </p:sp>
      <p:grpSp>
        <p:nvGrpSpPr>
          <p:cNvPr id="11" name="그래픽 94"/>
          <p:cNvGrpSpPr/>
          <p:nvPr/>
        </p:nvGrpSpPr>
        <p:grpSpPr>
          <a:xfrm>
            <a:off x="774467" y="5939572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12" name="자유형: 도형 11"/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4" name="그래픽 94"/>
          <p:cNvGrpSpPr/>
          <p:nvPr/>
        </p:nvGrpSpPr>
        <p:grpSpPr>
          <a:xfrm rot="10800000">
            <a:off x="10911830" y="6105300"/>
            <a:ext cx="553826" cy="498444"/>
            <a:chOff x="6000750" y="3343275"/>
            <a:chExt cx="190500" cy="171450"/>
          </a:xfrm>
          <a:solidFill>
            <a:srgbClr val="0585FF"/>
          </a:solidFill>
        </p:grpSpPr>
        <p:sp>
          <p:nvSpPr>
            <p:cNvPr id="15" name="자유형: 도형 14"/>
            <p:cNvSpPr/>
            <p:nvPr/>
          </p:nvSpPr>
          <p:spPr>
            <a:xfrm>
              <a:off x="6106477" y="3343275"/>
              <a:ext cx="84772" cy="171450"/>
            </a:xfrm>
            <a:custGeom>
              <a:avLst/>
              <a:gdLst>
                <a:gd name="connsiteX0" fmla="*/ 84773 w 84772"/>
                <a:gd name="connsiteY0" fmla="*/ 85725 h 171450"/>
                <a:gd name="connsiteX1" fmla="*/ 41910 w 84772"/>
                <a:gd name="connsiteY1" fmla="*/ 85725 h 171450"/>
                <a:gd name="connsiteX2" fmla="*/ 84773 w 84772"/>
                <a:gd name="connsiteY2" fmla="*/ 0 h 171450"/>
                <a:gd name="connsiteX3" fmla="*/ 59055 w 84772"/>
                <a:gd name="connsiteY3" fmla="*/ 0 h 171450"/>
                <a:gd name="connsiteX4" fmla="*/ 0 w 84772"/>
                <a:gd name="connsiteY4" fmla="*/ 85725 h 171450"/>
                <a:gd name="connsiteX5" fmla="*/ 0 w 84772"/>
                <a:gd name="connsiteY5" fmla="*/ 171450 h 171450"/>
                <a:gd name="connsiteX6" fmla="*/ 84773 w 84772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72" h="171450">
                  <a:moveTo>
                    <a:pt x="84773" y="85725"/>
                  </a:moveTo>
                  <a:lnTo>
                    <a:pt x="41910" y="85725"/>
                  </a:lnTo>
                  <a:lnTo>
                    <a:pt x="84773" y="0"/>
                  </a:lnTo>
                  <a:lnTo>
                    <a:pt x="59055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4773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6000750" y="3343275"/>
              <a:ext cx="85725" cy="171450"/>
            </a:xfrm>
            <a:custGeom>
              <a:avLst/>
              <a:gdLst>
                <a:gd name="connsiteX0" fmla="*/ 85725 w 85725"/>
                <a:gd name="connsiteY0" fmla="*/ 85725 h 171450"/>
                <a:gd name="connsiteX1" fmla="*/ 42863 w 85725"/>
                <a:gd name="connsiteY1" fmla="*/ 85725 h 171450"/>
                <a:gd name="connsiteX2" fmla="*/ 85725 w 85725"/>
                <a:gd name="connsiteY2" fmla="*/ 0 h 171450"/>
                <a:gd name="connsiteX3" fmla="*/ 60008 w 85725"/>
                <a:gd name="connsiteY3" fmla="*/ 0 h 171450"/>
                <a:gd name="connsiteX4" fmla="*/ 0 w 85725"/>
                <a:gd name="connsiteY4" fmla="*/ 85725 h 171450"/>
                <a:gd name="connsiteX5" fmla="*/ 0 w 85725"/>
                <a:gd name="connsiteY5" fmla="*/ 171450 h 171450"/>
                <a:gd name="connsiteX6" fmla="*/ 85725 w 85725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71450">
                  <a:moveTo>
                    <a:pt x="85725" y="85725"/>
                  </a:moveTo>
                  <a:lnTo>
                    <a:pt x="42863" y="85725"/>
                  </a:lnTo>
                  <a:lnTo>
                    <a:pt x="85725" y="0"/>
                  </a:lnTo>
                  <a:lnTo>
                    <a:pt x="60008" y="0"/>
                  </a:lnTo>
                  <a:lnTo>
                    <a:pt x="0" y="85725"/>
                  </a:lnTo>
                  <a:lnTo>
                    <a:pt x="0" y="171450"/>
                  </a:lnTo>
                  <a:lnTo>
                    <a:pt x="85725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7" name="이등변 삼각형 16"/>
          <p:cNvSpPr/>
          <p:nvPr/>
        </p:nvSpPr>
        <p:spPr>
          <a:xfrm rot="10800000">
            <a:off x="-1302353" y="5300114"/>
            <a:ext cx="14796706" cy="590119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49A0FF">
                  <a:alpha val="56000"/>
                </a:srgbClr>
              </a:gs>
              <a:gs pos="75000">
                <a:srgbClr val="29ABE2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670556" y="4533725"/>
            <a:ext cx="3309188" cy="356603"/>
            <a:chOff x="688491" y="4533725"/>
            <a:chExt cx="2743292" cy="356603"/>
          </a:xfrm>
        </p:grpSpPr>
        <p:sp>
          <p:nvSpPr>
            <p:cNvPr id="63" name="직사각형 62"/>
            <p:cNvSpPr/>
            <p:nvPr/>
          </p:nvSpPr>
          <p:spPr>
            <a:xfrm>
              <a:off x="1006853" y="4533725"/>
              <a:ext cx="2424930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/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i="0" u="none" strike="noStrike" kern="1200" cap="none" spc="0" normalizeH="0" baseline="0">
                  <a:ln w="3175">
                    <a:solidFill>
                      <a:srgbClr val="262626"/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Optuna</a:t>
              </a:r>
              <a:r>
                <a:rPr kumimoji="0" lang="ko-KR" altLang="en-US" sz="1200" i="0" u="none" strike="noStrike" kern="1200" cap="none" spc="0" normalizeH="0" baseline="0">
                  <a:ln w="3175">
                    <a:solidFill>
                      <a:srgbClr val="262626"/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로 </a:t>
              </a:r>
              <a:r>
                <a:rPr kumimoji="0" lang="en-US" altLang="ko-KR" sz="1200" i="0" u="none" strike="noStrike" kern="1200" cap="none" spc="0" normalizeH="0" baseline="0">
                  <a:ln w="3175">
                    <a:solidFill>
                      <a:srgbClr val="262626"/>
                    </a:solidFill>
                  </a:ln>
                  <a:solidFill>
                    <a:srgbClr val="001689"/>
                  </a:solidFill>
                  <a:latin typeface="Pretendard SemiBold"/>
                  <a:ea typeface="Pretendard SemiBold"/>
                  <a:cs typeface="Pretendard SemiBold"/>
                </a:rPr>
                <a:t>hyperparameter optimization</a:t>
              </a:r>
              <a:endParaRPr lang="ko-KR" altLang="en-US" sz="1200">
                <a:ln w="3175"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8491" y="4541345"/>
              <a:ext cx="284193" cy="348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/>
            <a:lstStyle/>
            <a:p>
              <a:pPr lvl="0">
                <a:defRPr/>
              </a:pPr>
              <a:r>
                <a:rPr lang="en-US" altLang="ko-KR" sz="3200">
                  <a:solidFill>
                    <a:srgbClr val="1CC1D8"/>
                  </a:solidFill>
                  <a:latin typeface="Arial Black"/>
                  <a:ea typeface="Pretendard ExtraBold"/>
                  <a:cs typeface="Pretendard SemiBold"/>
                </a:rPr>
                <a:t>4</a:t>
              </a: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4224883" y="4525273"/>
            <a:ext cx="466414" cy="348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lvl="0">
              <a:defRPr/>
            </a:pPr>
            <a:r>
              <a:rPr lang="en-US" altLang="ko-KR" sz="3200">
                <a:solidFill>
                  <a:srgbClr val="1CC1D8"/>
                </a:solidFill>
                <a:latin typeface="Arial Black"/>
                <a:ea typeface="Pretendard ExtraBold"/>
                <a:cs typeface="Pretendard SemiBold"/>
              </a:rPr>
              <a:t>5</a:t>
            </a:r>
          </a:p>
        </p:txBody>
      </p:sp>
      <p:sp>
        <p:nvSpPr>
          <p:cNvPr id="72" name="화살표: 줄무늬가 있는 오른쪽 71"/>
          <p:cNvSpPr/>
          <p:nvPr/>
        </p:nvSpPr>
        <p:spPr>
          <a:xfrm>
            <a:off x="3099617" y="2676187"/>
            <a:ext cx="1252884" cy="560412"/>
          </a:xfrm>
          <a:prstGeom prst="stripedRightArrow">
            <a:avLst>
              <a:gd name="adj1" fmla="val 66996"/>
              <a:gd name="adj2" fmla="val 36403"/>
            </a:avLst>
          </a:prstGeom>
          <a:gradFill>
            <a:gsLst>
              <a:gs pos="34000">
                <a:srgbClr val="001689"/>
              </a:gs>
              <a:gs pos="100000">
                <a:srgbClr val="001689">
                  <a:alpha val="1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50"/>
          </a:p>
        </p:txBody>
      </p:sp>
      <p:sp>
        <p:nvSpPr>
          <p:cNvPr id="113" name="타원 112"/>
          <p:cNvSpPr/>
          <p:nvPr/>
        </p:nvSpPr>
        <p:spPr>
          <a:xfrm>
            <a:off x="1170958" y="2303024"/>
            <a:ext cx="1468180" cy="1468180"/>
          </a:xfrm>
          <a:prstGeom prst="ellipse">
            <a:avLst/>
          </a:prstGeom>
          <a:solidFill>
            <a:srgbClr val="49A0FF">
              <a:alpha val="23920"/>
            </a:srgbClr>
          </a:solidFill>
          <a:ln w="5715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306529" y="2438595"/>
            <a:ext cx="1197038" cy="1197038"/>
          </a:xfrm>
          <a:prstGeom prst="ellipse">
            <a:avLst/>
          </a:prstGeom>
          <a:solidFill>
            <a:srgbClr val="FFFFFF">
              <a:alpha val="100000"/>
            </a:srgbClr>
          </a:solidFill>
          <a:ln w="57150" cap="flat" cmpd="sng" algn="ctr">
            <a:solidFill>
              <a:srgbClr val="00168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15" name="그래픽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3472" y="2766887"/>
            <a:ext cx="495300" cy="590550"/>
          </a:xfrm>
          <a:prstGeom prst="rect">
            <a:avLst/>
          </a:prstGeom>
        </p:spPr>
      </p:pic>
      <p:sp>
        <p:nvSpPr>
          <p:cNvPr id="121" name="화살표: 줄무늬가 있는 오른쪽 71"/>
          <p:cNvSpPr/>
          <p:nvPr/>
        </p:nvSpPr>
        <p:spPr>
          <a:xfrm>
            <a:off x="7734059" y="2756908"/>
            <a:ext cx="1252884" cy="560412"/>
          </a:xfrm>
          <a:prstGeom prst="stripedRightArrow">
            <a:avLst>
              <a:gd name="adj1" fmla="val 66996"/>
              <a:gd name="adj2" fmla="val 36403"/>
            </a:avLst>
          </a:prstGeom>
          <a:gradFill>
            <a:gsLst>
              <a:gs pos="34000">
                <a:srgbClr val="001689">
                  <a:alpha val="100000"/>
                </a:srgbClr>
              </a:gs>
              <a:gs pos="100000">
                <a:srgbClr val="001689">
                  <a:alpha val="1373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35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2" name="TextBox 81"/>
          <p:cNvSpPr txBox="1"/>
          <p:nvPr/>
        </p:nvSpPr>
        <p:spPr>
          <a:xfrm>
            <a:off x="1584035" y="2342099"/>
            <a:ext cx="6210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Pretendard Medium"/>
                <a:ea typeface="Pretendard Medium"/>
                <a:cs typeface="Pretendard Medium"/>
              </a:rPr>
              <a:t>Optuna</a:t>
            </a:r>
            <a:endParaRPr kumimoji="0" lang="en-US" altLang="ko-KR" sz="900" b="1" i="0" u="none" strike="noStrike" kern="1200" cap="none" spc="0" normalizeH="0" baseline="0">
              <a:solidFill>
                <a:srgbClr val="FFFFFF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9432726" y="4493574"/>
            <a:ext cx="2677190" cy="348983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</p:spPr>
        <p:txBody>
          <a:bodyPr wrap="square" lIns="0" tIns="0" rIns="0" bIns="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최종 </a:t>
            </a:r>
            <a:r>
              <a:rPr kumimoji="0" lang="en-US" altLang="ko-KR" sz="120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output submission </a:t>
            </a:r>
            <a:r>
              <a:rPr kumimoji="0" lang="ko-KR" altLang="en-US" sz="1200" i="0" u="none" strike="noStrike" kern="1200" cap="none" spc="0" normalizeH="0" baseline="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생성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9012123" y="4513234"/>
            <a:ext cx="466414" cy="348983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</p:spPr>
        <p:txBody>
          <a:bodyPr wrap="square" lIns="0" tIns="0" rIns="0" bIns="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1CC1D8"/>
                </a:solidFill>
                <a:latin typeface="Arial Black"/>
                <a:ea typeface="Pretendard ExtraBold"/>
                <a:cs typeface="Pretendard SemiBold"/>
              </a:rPr>
              <a:t>6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4721686" y="4332351"/>
            <a:ext cx="3844001" cy="731298"/>
          </a:xfrm>
          <a:prstGeom prst="rect">
            <a:avLst/>
          </a:prstGeom>
          <a:noFill/>
          <a:ln w="12700" cap="flat" cmpd="sng" algn="ctr">
            <a:noFill/>
            <a:prstDash val="solid"/>
            <a:miter/>
          </a:ln>
        </p:spPr>
        <p:txBody>
          <a:bodyPr wrap="square" lIns="0" tIns="0" rIns="0" bIns="0" anchor="ctr"/>
          <a:lstStyle/>
          <a:p>
            <a:pPr marL="17145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Target</a:t>
            </a:r>
            <a:r>
              <a:rPr lang="ko-KR" altLang="en-US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인 탱크 압력이 유한하다는 것을 </a:t>
            </a:r>
            <a:r>
              <a:rPr lang="en-US" altLang="ko-KR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EDA</a:t>
            </a:r>
            <a:r>
              <a:rPr lang="ko-KR" altLang="en-US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로 확인</a:t>
            </a:r>
            <a:endParaRPr lang="en-US" altLang="ko-KR" sz="1200" dirty="0">
              <a:ln w="3175">
                <a:solidFill>
                  <a:srgbClr val="262626"/>
                </a:solidFill>
              </a:ln>
              <a:solidFill>
                <a:srgbClr val="001689"/>
              </a:solidFill>
              <a:latin typeface="Pretendard SemiBold"/>
              <a:ea typeface="Pretendard SemiBold"/>
              <a:cs typeface="Pretendard SemiBold"/>
            </a:endParaRPr>
          </a:p>
          <a:p>
            <a:pPr marL="17145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Target</a:t>
            </a:r>
            <a:r>
              <a:rPr lang="ko-KR" altLang="en-US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을 </a:t>
            </a:r>
            <a:r>
              <a:rPr lang="en-US" altLang="ko-KR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class</a:t>
            </a:r>
            <a:r>
              <a:rPr lang="ko-KR" altLang="en-US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화 하여 출력된 결과 값을 </a:t>
            </a:r>
            <a:r>
              <a:rPr lang="en-US" altLang="ko-KR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class</a:t>
            </a:r>
            <a:r>
              <a:rPr lang="ko-KR" altLang="en-US" sz="1200" dirty="0">
                <a:ln w="3175">
                  <a:solidFill>
                    <a:srgbClr val="262626"/>
                  </a:solidFill>
                </a:ln>
                <a:solidFill>
                  <a:srgbClr val="001689"/>
                </a:solidFill>
                <a:latin typeface="Pretendard SemiBold"/>
                <a:ea typeface="Pretendard SemiBold"/>
                <a:cs typeface="Pretendard SemiBold"/>
              </a:rPr>
              <a:t>에 근사</a:t>
            </a:r>
            <a:endParaRPr kumimoji="0" lang="ko-KR" altLang="en-US" sz="1200" b="0" i="0" u="none" strike="noStrike" kern="1200" cap="none" spc="0" normalizeH="0" baseline="0" dirty="0">
              <a:ln w="3175">
                <a:solidFill>
                  <a:srgbClr val="262626"/>
                </a:solidFill>
              </a:ln>
              <a:solidFill>
                <a:srgbClr val="001689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37" name="사각형: 둥근 모서리 6"/>
          <p:cNvSpPr/>
          <p:nvPr/>
        </p:nvSpPr>
        <p:spPr>
          <a:xfrm>
            <a:off x="4914955" y="2496069"/>
            <a:ext cx="2362089" cy="913750"/>
          </a:xfrm>
          <a:prstGeom prst="roundRect">
            <a:avLst>
              <a:gd name="adj" fmla="val 3535"/>
            </a:avLst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BFBFBF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9" name="TextBox 50"/>
          <p:cNvSpPr txBox="1"/>
          <p:nvPr/>
        </p:nvSpPr>
        <p:spPr>
          <a:xfrm>
            <a:off x="4915108" y="2525356"/>
            <a:ext cx="2970116" cy="84322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</a:rPr>
              <a:t>PIA205B-02A_MIN </a:t>
            </a:r>
            <a:r>
              <a:rPr kumimoji="0" lang="en-US" altLang="ko-KR" sz="1100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</a:rPr>
              <a:t>nunique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</a:rPr>
              <a:t> : 2416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</a:rPr>
              <a:t>PIA205B-02A_M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</a:rPr>
              <a:t>AX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</a:rPr>
              <a:t> </a:t>
            </a:r>
            <a:r>
              <a:rPr kumimoji="0" lang="en-US" altLang="ko-KR" sz="1100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</a:rPr>
              <a:t>nunique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</a:rPr>
              <a:t> : 2431</a:t>
            </a: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</a:rPr>
              <a:t>→ </a:t>
            </a:r>
            <a:r>
              <a:rPr kumimoji="0" lang="en-US" altLang="ko-KR" sz="1100" b="1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</a:rPr>
              <a:t>class</a:t>
            </a:r>
            <a:r>
              <a:rPr kumimoji="0" lang="ko-KR" altLang="en-US" sz="1100" b="1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</a:rPr>
              <a:t>로 취급</a:t>
            </a:r>
          </a:p>
        </p:txBody>
      </p:sp>
      <p:sp>
        <p:nvSpPr>
          <p:cNvPr id="144" name="사각형: 둥근 모서리 133"/>
          <p:cNvSpPr/>
          <p:nvPr/>
        </p:nvSpPr>
        <p:spPr>
          <a:xfrm>
            <a:off x="9361287" y="1835253"/>
            <a:ext cx="1969390" cy="258922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 w="22225">
            <a:solidFill>
              <a:srgbClr val="00168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5" name="사각형: 둥근 위쪽 모서리 134"/>
          <p:cNvSpPr/>
          <p:nvPr/>
        </p:nvSpPr>
        <p:spPr>
          <a:xfrm>
            <a:off x="9361287" y="1835254"/>
            <a:ext cx="1969390" cy="339592"/>
          </a:xfrm>
          <a:prstGeom prst="round2SameRect">
            <a:avLst>
              <a:gd name="adj1" fmla="val 23888"/>
              <a:gd name="adj2" fmla="val 0"/>
            </a:avLst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6" name="TextBox 81"/>
          <p:cNvSpPr txBox="1"/>
          <p:nvPr/>
        </p:nvSpPr>
        <p:spPr>
          <a:xfrm>
            <a:off x="9335929" y="1899753"/>
            <a:ext cx="2049780" cy="2224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Pretendard Medium"/>
                <a:ea typeface="Pretendard Medium"/>
                <a:cs typeface="Pretendard Medium"/>
              </a:rPr>
              <a:t>20221111_EXT_DIFF_v12 copy.csv</a:t>
            </a:r>
            <a:endParaRPr kumimoji="0" lang="en-US" altLang="ko-KR" sz="900" b="0" i="0" u="none" strike="noStrike" kern="1200" cap="none" spc="0" normalizeH="0" baseline="0">
              <a:solidFill>
                <a:schemeClr val="lt1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58119" y="2213119"/>
            <a:ext cx="1745572" cy="21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9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35" y="31728"/>
            <a:ext cx="12192000" cy="6858000"/>
          </a:xfrm>
          <a:prstGeom prst="rect">
            <a:avLst/>
          </a:prstGeom>
        </p:spPr>
      </p:pic>
      <p:sp>
        <p:nvSpPr>
          <p:cNvPr id="24" name="자유형: 도형 23"/>
          <p:cNvSpPr/>
          <p:nvPr/>
        </p:nvSpPr>
        <p:spPr>
          <a:xfrm>
            <a:off x="2069711" y="0"/>
            <a:ext cx="10122291" cy="6858002"/>
          </a:xfrm>
          <a:custGeom>
            <a:avLst/>
            <a:gdLst>
              <a:gd name="connsiteX0" fmla="*/ 7486137 w 10122291"/>
              <a:gd name="connsiteY0" fmla="*/ 0 h 6858002"/>
              <a:gd name="connsiteX1" fmla="*/ 10122291 w 10122291"/>
              <a:gd name="connsiteY1" fmla="*/ 0 h 6858002"/>
              <a:gd name="connsiteX2" fmla="*/ 10122291 w 10122291"/>
              <a:gd name="connsiteY2" fmla="*/ 6858002 h 6858002"/>
              <a:gd name="connsiteX3" fmla="*/ 0 w 10122291"/>
              <a:gd name="connsiteY3" fmla="*/ 6858002 h 6858002"/>
              <a:gd name="connsiteX4" fmla="*/ 184337 w 10122291"/>
              <a:gd name="connsiteY4" fmla="*/ 6662950 h 6858002"/>
              <a:gd name="connsiteX5" fmla="*/ 668675 w 10122291"/>
              <a:gd name="connsiteY5" fmla="*/ 6160873 h 6858002"/>
              <a:gd name="connsiteX6" fmla="*/ 2199399 w 10122291"/>
              <a:gd name="connsiteY6" fmla="*/ 4983338 h 6858002"/>
              <a:gd name="connsiteX7" fmla="*/ 3316266 w 10122291"/>
              <a:gd name="connsiteY7" fmla="*/ 4409019 h 6858002"/>
              <a:gd name="connsiteX8" fmla="*/ 5237350 w 10122291"/>
              <a:gd name="connsiteY8" fmla="*/ 3466268 h 6858002"/>
              <a:gd name="connsiteX9" fmla="*/ 5833736 w 10122291"/>
              <a:gd name="connsiteY9" fmla="*/ 2366394 h 6858002"/>
              <a:gd name="connsiteX10" fmla="*/ 5918676 w 10122291"/>
              <a:gd name="connsiteY10" fmla="*/ 2093681 h 6858002"/>
              <a:gd name="connsiteX11" fmla="*/ 7380493 w 10122291"/>
              <a:gd name="connsiteY11" fmla="*/ 79521 h 6858002"/>
              <a:gd name="connsiteX12" fmla="*/ 7486137 w 10122291"/>
              <a:gd name="connsiteY12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22291" h="6858002">
                <a:moveTo>
                  <a:pt x="7486137" y="0"/>
                </a:moveTo>
                <a:lnTo>
                  <a:pt x="10122291" y="0"/>
                </a:lnTo>
                <a:lnTo>
                  <a:pt x="10122291" y="6858002"/>
                </a:lnTo>
                <a:cubicBezTo>
                  <a:pt x="8821086" y="6858002"/>
                  <a:pt x="0" y="6858002"/>
                  <a:pt x="0" y="6858002"/>
                </a:cubicBezTo>
                <a:cubicBezTo>
                  <a:pt x="48796" y="6858002"/>
                  <a:pt x="157230" y="6691847"/>
                  <a:pt x="184337" y="6662950"/>
                </a:cubicBezTo>
                <a:cubicBezTo>
                  <a:pt x="339759" y="6489571"/>
                  <a:pt x="500604" y="6321611"/>
                  <a:pt x="668675" y="6160873"/>
                </a:cubicBezTo>
                <a:cubicBezTo>
                  <a:pt x="1133134" y="5712976"/>
                  <a:pt x="1648193" y="5317455"/>
                  <a:pt x="2199399" y="4983338"/>
                </a:cubicBezTo>
                <a:cubicBezTo>
                  <a:pt x="2557230" y="4764808"/>
                  <a:pt x="2931326" y="4573369"/>
                  <a:pt x="3316266" y="4409019"/>
                </a:cubicBezTo>
                <a:cubicBezTo>
                  <a:pt x="3972290" y="4130889"/>
                  <a:pt x="4716868" y="3990018"/>
                  <a:pt x="5237350" y="3466268"/>
                </a:cubicBezTo>
                <a:cubicBezTo>
                  <a:pt x="5531929" y="3170078"/>
                  <a:pt x="5730725" y="2767333"/>
                  <a:pt x="5833736" y="2366394"/>
                </a:cubicBezTo>
                <a:cubicBezTo>
                  <a:pt x="5857231" y="2274285"/>
                  <a:pt x="5886146" y="2182178"/>
                  <a:pt x="5918676" y="2093681"/>
                </a:cubicBezTo>
                <a:cubicBezTo>
                  <a:pt x="6193261" y="1336501"/>
                  <a:pt x="6726739" y="596012"/>
                  <a:pt x="7380493" y="79521"/>
                </a:cubicBezTo>
                <a:lnTo>
                  <a:pt x="7486137" y="0"/>
                </a:lnTo>
                <a:close/>
              </a:path>
            </a:pathLst>
          </a:custGeom>
          <a:gradFill>
            <a:gsLst>
              <a:gs pos="27000">
                <a:srgbClr val="E1E1FF">
                  <a:alpha val="16000"/>
                </a:srgbClr>
              </a:gs>
              <a:gs pos="100000">
                <a:srgbClr val="C2CDFE">
                  <a:alpha val="76000"/>
                </a:srgbClr>
              </a:gs>
            </a:gsLst>
            <a:lin ang="7200000" scaled="0"/>
          </a:gradFill>
          <a:ln w="3175" cap="flat">
            <a:solidFill>
              <a:srgbClr val="C2CDFE"/>
            </a:solidFill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8398" y="1754086"/>
            <a:ext cx="2694137" cy="8745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241" y="3455758"/>
            <a:ext cx="3354412" cy="3782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altLang="ko-KR" sz="24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Chap.</a:t>
            </a:r>
            <a:r>
              <a:rPr lang="ko-KR" altLang="en-US" sz="24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 </a:t>
            </a:r>
            <a:r>
              <a:rPr lang="en-US" altLang="ko-KR" sz="24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02</a:t>
            </a:r>
            <a:r>
              <a:rPr lang="ko-KR" altLang="en-US" sz="24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  </a:t>
            </a:r>
            <a:r>
              <a:rPr lang="en-US" altLang="ko-KR" sz="2400" dirty="0" err="1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1689"/>
                </a:solidFill>
                <a:latin typeface="Pretendard ExtraBold"/>
                <a:ea typeface="Pretendard ExtraBold"/>
              </a:rPr>
              <a:t>Prescriptor</a:t>
            </a:r>
            <a:endParaRPr lang="ko-KR" altLang="en-US" sz="2400" dirty="0">
              <a:ln w="3175">
                <a:solidFill>
                  <a:schemeClr val="bg1">
                    <a:alpha val="30000"/>
                  </a:schemeClr>
                </a:solidFill>
              </a:ln>
              <a:latin typeface="Pretendard ExtraBold"/>
              <a:ea typeface="Pretendard ExtraBold"/>
            </a:endParaRPr>
          </a:p>
        </p:txBody>
      </p:sp>
      <p:sp>
        <p:nvSpPr>
          <p:cNvPr id="14" name="그래픽 12"/>
          <p:cNvSpPr/>
          <p:nvPr/>
        </p:nvSpPr>
        <p:spPr>
          <a:xfrm>
            <a:off x="5942222" y="7409268"/>
            <a:ext cx="729209" cy="501751"/>
          </a:xfrm>
          <a:custGeom>
            <a:avLst/>
            <a:gdLst>
              <a:gd name="connsiteX0" fmla="*/ 415290 w 415289"/>
              <a:gd name="connsiteY0" fmla="*/ 64770 h 285750"/>
              <a:gd name="connsiteX1" fmla="*/ 350520 w 415289"/>
              <a:gd name="connsiteY1" fmla="*/ 0 h 285750"/>
              <a:gd name="connsiteX2" fmla="*/ 211455 w 415289"/>
              <a:gd name="connsiteY2" fmla="*/ 139065 h 285750"/>
              <a:gd name="connsiteX3" fmla="*/ 174308 w 415289"/>
              <a:gd name="connsiteY3" fmla="*/ 101918 h 285750"/>
              <a:gd name="connsiteX4" fmla="*/ 119063 w 415289"/>
              <a:gd name="connsiteY4" fmla="*/ 101918 h 285750"/>
              <a:gd name="connsiteX5" fmla="*/ 0 w 415289"/>
              <a:gd name="connsiteY5" fmla="*/ 221933 h 285750"/>
              <a:gd name="connsiteX6" fmla="*/ 64770 w 415289"/>
              <a:gd name="connsiteY6" fmla="*/ 285750 h 285750"/>
              <a:gd name="connsiteX7" fmla="*/ 203835 w 415289"/>
              <a:gd name="connsiteY7" fmla="*/ 146685 h 285750"/>
              <a:gd name="connsiteX8" fmla="*/ 240983 w 415289"/>
              <a:gd name="connsiteY8" fmla="*/ 183833 h 285750"/>
              <a:gd name="connsiteX9" fmla="*/ 296228 w 415289"/>
              <a:gd name="connsiteY9" fmla="*/ 183833 h 285750"/>
              <a:gd name="connsiteX10" fmla="*/ 415290 w 415289"/>
              <a:gd name="connsiteY10" fmla="*/ 6477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5289" h="285750">
                <a:moveTo>
                  <a:pt x="415290" y="64770"/>
                </a:moveTo>
                <a:lnTo>
                  <a:pt x="350520" y="0"/>
                </a:lnTo>
                <a:lnTo>
                  <a:pt x="211455" y="139065"/>
                </a:lnTo>
                <a:lnTo>
                  <a:pt x="174308" y="101918"/>
                </a:lnTo>
                <a:cubicBezTo>
                  <a:pt x="159068" y="86678"/>
                  <a:pt x="134303" y="86678"/>
                  <a:pt x="119063" y="101918"/>
                </a:cubicBezTo>
                <a:lnTo>
                  <a:pt x="0" y="221933"/>
                </a:lnTo>
                <a:lnTo>
                  <a:pt x="64770" y="285750"/>
                </a:lnTo>
                <a:lnTo>
                  <a:pt x="203835" y="146685"/>
                </a:lnTo>
                <a:lnTo>
                  <a:pt x="240983" y="183833"/>
                </a:lnTo>
                <a:cubicBezTo>
                  <a:pt x="256223" y="199073"/>
                  <a:pt x="280988" y="199073"/>
                  <a:pt x="296228" y="183833"/>
                </a:cubicBezTo>
                <a:lnTo>
                  <a:pt x="415290" y="64770"/>
                </a:lnTo>
                <a:close/>
              </a:path>
            </a:pathLst>
          </a:custGeom>
          <a:solidFill>
            <a:srgbClr val="E1E1FF">
              <a:alpha val="36000"/>
            </a:srgbClr>
          </a:solidFill>
          <a:ln w="9525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3" name="자유형: 도형 42"/>
          <p:cNvSpPr/>
          <p:nvPr/>
        </p:nvSpPr>
        <p:spPr>
          <a:xfrm>
            <a:off x="0" y="0"/>
            <a:ext cx="1964779" cy="1540371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6807432" y="386694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54" name="자유형: 도형 53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787938" y="-140474"/>
            <a:ext cx="670415" cy="554408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60" name="자유형: 도형 59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712918" y="2438353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9" name="자유형: 도형 8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38471" y="5732684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15" name="자유형: 도형 14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113351" y="1808384"/>
            <a:ext cx="463735" cy="383491"/>
            <a:chOff x="5857875" y="3233737"/>
            <a:chExt cx="473392" cy="391477"/>
          </a:xfrm>
          <a:gradFill>
            <a:gsLst>
              <a:gs pos="100000">
                <a:srgbClr val="E1E1FF">
                  <a:alpha val="0"/>
                </a:srgbClr>
              </a:gs>
              <a:gs pos="42000">
                <a:srgbClr val="E1E1FF"/>
              </a:gs>
            </a:gsLst>
            <a:lin ang="7200000" scaled="0"/>
          </a:gradFill>
        </p:grpSpPr>
        <p:sp>
          <p:nvSpPr>
            <p:cNvPr id="18" name="자유형: 도형 17"/>
            <p:cNvSpPr/>
            <p:nvPr/>
          </p:nvSpPr>
          <p:spPr>
            <a:xfrm>
              <a:off x="5915025" y="3338512"/>
              <a:ext cx="416242" cy="286702"/>
            </a:xfrm>
            <a:custGeom>
              <a:avLst/>
              <a:gdLst>
                <a:gd name="connsiteX0" fmla="*/ 416243 w 416242"/>
                <a:gd name="connsiteY0" fmla="*/ 64770 h 286702"/>
                <a:gd name="connsiteX1" fmla="*/ 351473 w 416242"/>
                <a:gd name="connsiteY1" fmla="*/ 0 h 286702"/>
                <a:gd name="connsiteX2" fmla="*/ 211455 w 416242"/>
                <a:gd name="connsiteY2" fmla="*/ 139065 h 286702"/>
                <a:gd name="connsiteX3" fmla="*/ 174308 w 416242"/>
                <a:gd name="connsiteY3" fmla="*/ 101918 h 286702"/>
                <a:gd name="connsiteX4" fmla="*/ 119063 w 416242"/>
                <a:gd name="connsiteY4" fmla="*/ 101918 h 286702"/>
                <a:gd name="connsiteX5" fmla="*/ 0 w 416242"/>
                <a:gd name="connsiteY5" fmla="*/ 221933 h 286702"/>
                <a:gd name="connsiteX6" fmla="*/ 64770 w 416242"/>
                <a:gd name="connsiteY6" fmla="*/ 286703 h 286702"/>
                <a:gd name="connsiteX7" fmla="*/ 203835 w 416242"/>
                <a:gd name="connsiteY7" fmla="*/ 147638 h 286702"/>
                <a:gd name="connsiteX8" fmla="*/ 240983 w 416242"/>
                <a:gd name="connsiteY8" fmla="*/ 184785 h 286702"/>
                <a:gd name="connsiteX9" fmla="*/ 296228 w 416242"/>
                <a:gd name="connsiteY9" fmla="*/ 184785 h 286702"/>
                <a:gd name="connsiteX10" fmla="*/ 416243 w 416242"/>
                <a:gd name="connsiteY10" fmla="*/ 64770 h 28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242" h="286702">
                  <a:moveTo>
                    <a:pt x="416243" y="64770"/>
                  </a:moveTo>
                  <a:lnTo>
                    <a:pt x="351473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6703"/>
                  </a:lnTo>
                  <a:lnTo>
                    <a:pt x="203835" y="147638"/>
                  </a:lnTo>
                  <a:lnTo>
                    <a:pt x="240983" y="184785"/>
                  </a:lnTo>
                  <a:cubicBezTo>
                    <a:pt x="256223" y="200025"/>
                    <a:pt x="280988" y="200025"/>
                    <a:pt x="296228" y="184785"/>
                  </a:cubicBezTo>
                  <a:lnTo>
                    <a:pt x="416243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5857875" y="3233737"/>
              <a:ext cx="415289" cy="285750"/>
            </a:xfrm>
            <a:custGeom>
              <a:avLst/>
              <a:gdLst>
                <a:gd name="connsiteX0" fmla="*/ 415290 w 415289"/>
                <a:gd name="connsiteY0" fmla="*/ 64770 h 285750"/>
                <a:gd name="connsiteX1" fmla="*/ 350520 w 415289"/>
                <a:gd name="connsiteY1" fmla="*/ 0 h 285750"/>
                <a:gd name="connsiteX2" fmla="*/ 211455 w 415289"/>
                <a:gd name="connsiteY2" fmla="*/ 139065 h 285750"/>
                <a:gd name="connsiteX3" fmla="*/ 174308 w 415289"/>
                <a:gd name="connsiteY3" fmla="*/ 101918 h 285750"/>
                <a:gd name="connsiteX4" fmla="*/ 119063 w 415289"/>
                <a:gd name="connsiteY4" fmla="*/ 101918 h 285750"/>
                <a:gd name="connsiteX5" fmla="*/ 0 w 415289"/>
                <a:gd name="connsiteY5" fmla="*/ 221933 h 285750"/>
                <a:gd name="connsiteX6" fmla="*/ 64770 w 415289"/>
                <a:gd name="connsiteY6" fmla="*/ 285750 h 285750"/>
                <a:gd name="connsiteX7" fmla="*/ 203835 w 415289"/>
                <a:gd name="connsiteY7" fmla="*/ 146685 h 285750"/>
                <a:gd name="connsiteX8" fmla="*/ 240983 w 415289"/>
                <a:gd name="connsiteY8" fmla="*/ 183833 h 285750"/>
                <a:gd name="connsiteX9" fmla="*/ 296228 w 415289"/>
                <a:gd name="connsiteY9" fmla="*/ 183833 h 285750"/>
                <a:gd name="connsiteX10" fmla="*/ 415290 w 415289"/>
                <a:gd name="connsiteY10" fmla="*/ 6477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289" h="285750">
                  <a:moveTo>
                    <a:pt x="415290" y="64770"/>
                  </a:moveTo>
                  <a:lnTo>
                    <a:pt x="350520" y="0"/>
                  </a:lnTo>
                  <a:lnTo>
                    <a:pt x="211455" y="139065"/>
                  </a:lnTo>
                  <a:lnTo>
                    <a:pt x="174308" y="101918"/>
                  </a:lnTo>
                  <a:cubicBezTo>
                    <a:pt x="159068" y="86678"/>
                    <a:pt x="134303" y="86678"/>
                    <a:pt x="119063" y="101918"/>
                  </a:cubicBezTo>
                  <a:lnTo>
                    <a:pt x="0" y="221933"/>
                  </a:lnTo>
                  <a:lnTo>
                    <a:pt x="64770" y="285750"/>
                  </a:lnTo>
                  <a:lnTo>
                    <a:pt x="203835" y="146685"/>
                  </a:lnTo>
                  <a:lnTo>
                    <a:pt x="240983" y="183833"/>
                  </a:lnTo>
                  <a:cubicBezTo>
                    <a:pt x="256223" y="199073"/>
                    <a:pt x="280988" y="199073"/>
                    <a:pt x="296228" y="183833"/>
                  </a:cubicBezTo>
                  <a:lnTo>
                    <a:pt x="415290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" name="자유형: 도형 1"/>
          <p:cNvSpPr/>
          <p:nvPr/>
        </p:nvSpPr>
        <p:spPr>
          <a:xfrm rot="10800000">
            <a:off x="10086114" y="5207002"/>
            <a:ext cx="2105886" cy="1650998"/>
          </a:xfrm>
          <a:custGeom>
            <a:avLst/>
            <a:gdLst>
              <a:gd name="connsiteX0" fmla="*/ 0 w 2316671"/>
              <a:gd name="connsiteY0" fmla="*/ 0 h 1816251"/>
              <a:gd name="connsiteX1" fmla="*/ 2316671 w 2316671"/>
              <a:gd name="connsiteY1" fmla="*/ 0 h 1816251"/>
              <a:gd name="connsiteX2" fmla="*/ 2204645 w 2316671"/>
              <a:gd name="connsiteY2" fmla="*/ 79340 h 1816251"/>
              <a:gd name="connsiteX3" fmla="*/ 1877813 w 2316671"/>
              <a:gd name="connsiteY3" fmla="*/ 273943 h 1816251"/>
              <a:gd name="connsiteX4" fmla="*/ 1420321 w 2316671"/>
              <a:gd name="connsiteY4" fmla="*/ 478603 h 1816251"/>
              <a:gd name="connsiteX5" fmla="*/ 633405 w 2316671"/>
              <a:gd name="connsiteY5" fmla="*/ 814553 h 1816251"/>
              <a:gd name="connsiteX6" fmla="*/ 389114 w 2316671"/>
              <a:gd name="connsiteY6" fmla="*/ 1206496 h 1816251"/>
              <a:gd name="connsiteX7" fmla="*/ 354321 w 2316671"/>
              <a:gd name="connsiteY7" fmla="*/ 1303677 h 1816251"/>
              <a:gd name="connsiteX8" fmla="*/ 39425 w 2316671"/>
              <a:gd name="connsiteY8" fmla="*/ 1777837 h 1816251"/>
              <a:gd name="connsiteX9" fmla="*/ 0 w 2316671"/>
              <a:gd name="connsiteY9" fmla="*/ 1816251 h 1816251"/>
              <a:gd name="connsiteX10" fmla="*/ 0 w 2316671"/>
              <a:gd name="connsiteY10" fmla="*/ 0 h 18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6671" h="1816251">
                <a:moveTo>
                  <a:pt x="0" y="0"/>
                </a:moveTo>
                <a:lnTo>
                  <a:pt x="2316671" y="0"/>
                </a:lnTo>
                <a:lnTo>
                  <a:pt x="2204645" y="79340"/>
                </a:lnTo>
                <a:cubicBezTo>
                  <a:pt x="2099896" y="149410"/>
                  <a:pt x="1990705" y="214412"/>
                  <a:pt x="1877813" y="273943"/>
                </a:cubicBezTo>
                <a:cubicBezTo>
                  <a:pt x="1731238" y="351817"/>
                  <a:pt x="1578000" y="420037"/>
                  <a:pt x="1420321" y="478603"/>
                </a:cubicBezTo>
                <a:cubicBezTo>
                  <a:pt x="1151600" y="577715"/>
                  <a:pt x="846605" y="627914"/>
                  <a:pt x="633405" y="814553"/>
                </a:cubicBezTo>
                <a:cubicBezTo>
                  <a:pt x="512740" y="920101"/>
                  <a:pt x="431310" y="1063620"/>
                  <a:pt x="389114" y="1206496"/>
                </a:cubicBezTo>
                <a:cubicBezTo>
                  <a:pt x="379490" y="1239318"/>
                  <a:pt x="367646" y="1272141"/>
                  <a:pt x="354321" y="1303677"/>
                </a:cubicBezTo>
                <a:cubicBezTo>
                  <a:pt x="285105" y="1469722"/>
                  <a:pt x="175729" y="1633514"/>
                  <a:pt x="39425" y="1777837"/>
                </a:cubicBezTo>
                <a:lnTo>
                  <a:pt x="0" y="1816251"/>
                </a:lnTo>
                <a:lnTo>
                  <a:pt x="0" y="0"/>
                </a:lnTo>
                <a:close/>
              </a:path>
            </a:pathLst>
          </a:cu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EECAB-957D-312A-2491-40A25153DB20}"/>
              </a:ext>
            </a:extLst>
          </p:cNvPr>
          <p:cNvSpPr txBox="1"/>
          <p:nvPr/>
        </p:nvSpPr>
        <p:spPr>
          <a:xfrm>
            <a:off x="621240" y="3952430"/>
            <a:ext cx="2754827" cy="3152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altLang="ko-KR" sz="2000" dirty="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/>
                <a:ea typeface="Pretendard ExtraBold"/>
              </a:rPr>
              <a:t>Prescriptive Analytics</a:t>
            </a:r>
            <a:endParaRPr lang="ko-KR" altLang="en-US" sz="2000" dirty="0">
              <a:ln w="3175"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/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84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7614</TotalTime>
  <Words>1243</Words>
  <Application>Microsoft Macintosh PowerPoint</Application>
  <PresentationFormat>와이드스크린</PresentationFormat>
  <Paragraphs>293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맑은 고딕</vt:lpstr>
      <vt:lpstr>Pretendard Medium</vt:lpstr>
      <vt:lpstr>Arial</vt:lpstr>
      <vt:lpstr>Pretendard Light</vt:lpstr>
      <vt:lpstr>Pretendard ExtraBold</vt:lpstr>
      <vt:lpstr>Helvetica Neue</vt:lpstr>
      <vt:lpstr>Pretendard</vt:lpstr>
      <vt:lpstr>Arial Black</vt:lpstr>
      <vt:lpstr>Pretendard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fa</dc:creator>
  <cp:lastModifiedBy>유 영찬</cp:lastModifiedBy>
  <cp:revision>531</cp:revision>
  <dcterms:created xsi:type="dcterms:W3CDTF">2022-11-09T04:47:11Z</dcterms:created>
  <dcterms:modified xsi:type="dcterms:W3CDTF">2022-12-05T13:54:44Z</dcterms:modified>
</cp:coreProperties>
</file>